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ink/ink1.xml" ContentType="application/inkml+xml"/>
  <Override PartName="/ppt/ink/ink2.xml" ContentType="application/inkml+xml"/>
  <Override PartName="/ppt/ink/ink3.xml" ContentType="application/inkml+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75"/>
  </p:notesMasterIdLst>
  <p:sldIdLst>
    <p:sldId id="257" r:id="rId2"/>
    <p:sldId id="332" r:id="rId3"/>
    <p:sldId id="260" r:id="rId4"/>
    <p:sldId id="264" r:id="rId5"/>
    <p:sldId id="263" r:id="rId6"/>
    <p:sldId id="265" r:id="rId7"/>
    <p:sldId id="314" r:id="rId8"/>
    <p:sldId id="261" r:id="rId9"/>
    <p:sldId id="262" r:id="rId10"/>
    <p:sldId id="266" r:id="rId11"/>
    <p:sldId id="269" r:id="rId12"/>
    <p:sldId id="270" r:id="rId13"/>
    <p:sldId id="271" r:id="rId14"/>
    <p:sldId id="273" r:id="rId15"/>
    <p:sldId id="272" r:id="rId16"/>
    <p:sldId id="274" r:id="rId17"/>
    <p:sldId id="277" r:id="rId18"/>
    <p:sldId id="315" r:id="rId19"/>
    <p:sldId id="276" r:id="rId20"/>
    <p:sldId id="275" r:id="rId21"/>
    <p:sldId id="278" r:id="rId22"/>
    <p:sldId id="316" r:id="rId23"/>
    <p:sldId id="279" r:id="rId24"/>
    <p:sldId id="280" r:id="rId25"/>
    <p:sldId id="317" r:id="rId26"/>
    <p:sldId id="282" r:id="rId27"/>
    <p:sldId id="283" r:id="rId28"/>
    <p:sldId id="284" r:id="rId29"/>
    <p:sldId id="285" r:id="rId30"/>
    <p:sldId id="286" r:id="rId31"/>
    <p:sldId id="319" r:id="rId32"/>
    <p:sldId id="287" r:id="rId33"/>
    <p:sldId id="320" r:id="rId34"/>
    <p:sldId id="288" r:id="rId35"/>
    <p:sldId id="318" r:id="rId36"/>
    <p:sldId id="289" r:id="rId37"/>
    <p:sldId id="290" r:id="rId38"/>
    <p:sldId id="291" r:id="rId39"/>
    <p:sldId id="292" r:id="rId40"/>
    <p:sldId id="293" r:id="rId41"/>
    <p:sldId id="323" r:id="rId42"/>
    <p:sldId id="294" r:id="rId43"/>
    <p:sldId id="295" r:id="rId44"/>
    <p:sldId id="296" r:id="rId45"/>
    <p:sldId id="324" r:id="rId46"/>
    <p:sldId id="297" r:id="rId47"/>
    <p:sldId id="329" r:id="rId48"/>
    <p:sldId id="330" r:id="rId49"/>
    <p:sldId id="298" r:id="rId50"/>
    <p:sldId id="299" r:id="rId51"/>
    <p:sldId id="321" r:id="rId52"/>
    <p:sldId id="300" r:id="rId53"/>
    <p:sldId id="301" r:id="rId54"/>
    <p:sldId id="333" r:id="rId55"/>
    <p:sldId id="302" r:id="rId56"/>
    <p:sldId id="303" r:id="rId57"/>
    <p:sldId id="304" r:id="rId58"/>
    <p:sldId id="305" r:id="rId59"/>
    <p:sldId id="306" r:id="rId60"/>
    <p:sldId id="307" r:id="rId61"/>
    <p:sldId id="308" r:id="rId62"/>
    <p:sldId id="334" r:id="rId63"/>
    <p:sldId id="327" r:id="rId64"/>
    <p:sldId id="335" r:id="rId65"/>
    <p:sldId id="328" r:id="rId66"/>
    <p:sldId id="336" r:id="rId67"/>
    <p:sldId id="309" r:id="rId68"/>
    <p:sldId id="310" r:id="rId69"/>
    <p:sldId id="311" r:id="rId70"/>
    <p:sldId id="312" r:id="rId71"/>
    <p:sldId id="313" r:id="rId72"/>
    <p:sldId id="325" r:id="rId73"/>
    <p:sldId id="326" r:id="rId7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3937"/>
    <p:restoredTop sz="94543"/>
  </p:normalViewPr>
  <p:slideViewPr>
    <p:cSldViewPr snapToGrid="0">
      <p:cViewPr varScale="1">
        <p:scale>
          <a:sx n="101" d="100"/>
          <a:sy n="101" d="100"/>
        </p:scale>
        <p:origin x="520" y="200"/>
      </p:cViewPr>
      <p:guideLst/>
    </p:cSldViewPr>
  </p:slideViewPr>
  <p:notesTextViewPr>
    <p:cViewPr>
      <p:scale>
        <a:sx n="1" d="1"/>
        <a:sy n="1" d="1"/>
      </p:scale>
      <p:origin x="0" y="0"/>
    </p:cViewPr>
  </p:notesTextViewPr>
  <p:sorterViewPr>
    <p:cViewPr>
      <p:scale>
        <a:sx n="80" d="100"/>
        <a:sy n="80" d="100"/>
      </p:scale>
      <p:origin x="0" y="0"/>
    </p:cViewPr>
  </p:sorter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9-29T09:11:10.005"/>
    </inkml:context>
    <inkml:brush xml:id="br0">
      <inkml:brushProperty name="width" value="0.05" units="cm"/>
      <inkml:brushProperty name="height" value="0.05" units="cm"/>
    </inkml:brush>
  </inkml:definitions>
  <inkml:trace contextRef="#ctx0" brushRef="#br0">1 0 24575,'4'0'0,"-1"0"0</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9-29T09:11:19.402"/>
    </inkml:context>
    <inkml:brush xml:id="br0">
      <inkml:brushProperty name="width" value="0.05" units="cm"/>
      <inkml:brushProperty name="height" value="0.05" units="cm"/>
    </inkml:brush>
  </inkml:definitions>
  <inkml:trace contextRef="#ctx0" brushRef="#br0">1 0 24575,'4'0'0,"-1"0"0</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9-29T09:11:25.006"/>
    </inkml:context>
    <inkml:brush xml:id="br0">
      <inkml:brushProperty name="width" value="0.05" units="cm"/>
      <inkml:brushProperty name="height" value="0.05" units="cm"/>
    </inkml:brush>
  </inkml:definitions>
  <inkml:trace contextRef="#ctx0" brushRef="#br0">0 0 24575,'0'4'0,"0"-1"0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5E471C5-3374-CB4A-A580-F956678F9ED3}" type="datetimeFigureOut">
              <a:rPr lang="en-US" smtClean="0"/>
              <a:t>1/30/26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C0177D0-F632-9441-9475-DF89CCEC00F4}" type="slidenum">
              <a:rPr lang="en-US" smtClean="0"/>
              <a:t>‹#›</a:t>
            </a:fld>
            <a:endParaRPr lang="en-US"/>
          </a:p>
        </p:txBody>
      </p:sp>
    </p:spTree>
    <p:extLst>
      <p:ext uri="{BB962C8B-B14F-4D97-AF65-F5344CB8AC3E}">
        <p14:creationId xmlns:p14="http://schemas.microsoft.com/office/powerpoint/2010/main" val="41312157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0" i="0" kern="1200" dirty="0">
                <a:solidFill>
                  <a:schemeClr val="tx1"/>
                </a:solidFill>
                <a:effectLst/>
                <a:latin typeface="+mn-lt"/>
                <a:ea typeface="+mn-ea"/>
                <a:cs typeface="+mn-cs"/>
              </a:rPr>
              <a:t>Rest for the Weary by Gift Amarachi Ottah</a:t>
            </a:r>
            <a:endParaRPr lang="en-US" dirty="0"/>
          </a:p>
        </p:txBody>
      </p:sp>
      <p:sp>
        <p:nvSpPr>
          <p:cNvPr id="4" name="Slide Number Placeholder 3"/>
          <p:cNvSpPr>
            <a:spLocks noGrp="1"/>
          </p:cNvSpPr>
          <p:nvPr>
            <p:ph type="sldNum" sz="quarter" idx="5"/>
          </p:nvPr>
        </p:nvSpPr>
        <p:spPr/>
        <p:txBody>
          <a:bodyPr/>
          <a:lstStyle/>
          <a:p>
            <a:fld id="{9C0177D0-F632-9441-9475-DF89CCEC00F4}" type="slidenum">
              <a:rPr lang="en-US" smtClean="0"/>
              <a:t>1</a:t>
            </a:fld>
            <a:endParaRPr lang="en-US"/>
          </a:p>
        </p:txBody>
      </p:sp>
    </p:spTree>
    <p:extLst>
      <p:ext uri="{BB962C8B-B14F-4D97-AF65-F5344CB8AC3E}">
        <p14:creationId xmlns:p14="http://schemas.microsoft.com/office/powerpoint/2010/main" val="21312697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5576D0-DC6F-0F2D-4E66-E6A78300170D}"/>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7669B710-4FC1-4B06-F5E5-0E3B246FEAE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14A38D70-E932-8266-D564-6AD278EA29FF}"/>
              </a:ext>
            </a:extLst>
          </p:cNvPr>
          <p:cNvSpPr>
            <a:spLocks noGrp="1"/>
          </p:cNvSpPr>
          <p:nvPr>
            <p:ph type="dt" sz="half" idx="10"/>
          </p:nvPr>
        </p:nvSpPr>
        <p:spPr/>
        <p:txBody>
          <a:bodyPr/>
          <a:lstStyle/>
          <a:p>
            <a:fld id="{AE79B4F4-4979-3D47-A4B1-5810B77A479D}" type="datetimeFigureOut">
              <a:rPr lang="en-US" smtClean="0"/>
              <a:t>1/30/26</a:t>
            </a:fld>
            <a:endParaRPr lang="en-US"/>
          </a:p>
        </p:txBody>
      </p:sp>
      <p:sp>
        <p:nvSpPr>
          <p:cNvPr id="5" name="Footer Placeholder 4">
            <a:extLst>
              <a:ext uri="{FF2B5EF4-FFF2-40B4-BE49-F238E27FC236}">
                <a16:creationId xmlns:a16="http://schemas.microsoft.com/office/drawing/2014/main" id="{411470FD-A9B1-D0B2-6B59-A130AA60069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8CD4101-D06B-4AA4-2D58-718080D81965}"/>
              </a:ext>
            </a:extLst>
          </p:cNvPr>
          <p:cNvSpPr>
            <a:spLocks noGrp="1"/>
          </p:cNvSpPr>
          <p:nvPr>
            <p:ph type="sldNum" sz="quarter" idx="12"/>
          </p:nvPr>
        </p:nvSpPr>
        <p:spPr/>
        <p:txBody>
          <a:bodyPr/>
          <a:lstStyle/>
          <a:p>
            <a:fld id="{41A246FE-0D75-1040-A9F4-A0CAF2E1C86E}" type="slidenum">
              <a:rPr lang="en-US" smtClean="0"/>
              <a:t>‹#›</a:t>
            </a:fld>
            <a:endParaRPr lang="en-US"/>
          </a:p>
        </p:txBody>
      </p:sp>
    </p:spTree>
    <p:extLst>
      <p:ext uri="{BB962C8B-B14F-4D97-AF65-F5344CB8AC3E}">
        <p14:creationId xmlns:p14="http://schemas.microsoft.com/office/powerpoint/2010/main" val="32562788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5B8CF4-0CCA-B56F-A3EA-61753E5717AC}"/>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D6EC6271-E55F-1B60-2F15-EF11E0854295}"/>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F2E1B64B-ADD8-0AEF-9376-A72FD1DAD444}"/>
              </a:ext>
            </a:extLst>
          </p:cNvPr>
          <p:cNvSpPr>
            <a:spLocks noGrp="1"/>
          </p:cNvSpPr>
          <p:nvPr>
            <p:ph type="dt" sz="half" idx="10"/>
          </p:nvPr>
        </p:nvSpPr>
        <p:spPr/>
        <p:txBody>
          <a:bodyPr/>
          <a:lstStyle/>
          <a:p>
            <a:fld id="{AE79B4F4-4979-3D47-A4B1-5810B77A479D}" type="datetimeFigureOut">
              <a:rPr lang="en-US" smtClean="0"/>
              <a:t>1/30/26</a:t>
            </a:fld>
            <a:endParaRPr lang="en-US"/>
          </a:p>
        </p:txBody>
      </p:sp>
      <p:sp>
        <p:nvSpPr>
          <p:cNvPr id="5" name="Footer Placeholder 4">
            <a:extLst>
              <a:ext uri="{FF2B5EF4-FFF2-40B4-BE49-F238E27FC236}">
                <a16:creationId xmlns:a16="http://schemas.microsoft.com/office/drawing/2014/main" id="{6B41582D-9A3E-80C5-CBAD-A5689EF081F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81CFFA0-C3CF-2D6A-8E47-B827A0AE6187}"/>
              </a:ext>
            </a:extLst>
          </p:cNvPr>
          <p:cNvSpPr>
            <a:spLocks noGrp="1"/>
          </p:cNvSpPr>
          <p:nvPr>
            <p:ph type="sldNum" sz="quarter" idx="12"/>
          </p:nvPr>
        </p:nvSpPr>
        <p:spPr/>
        <p:txBody>
          <a:bodyPr/>
          <a:lstStyle/>
          <a:p>
            <a:fld id="{41A246FE-0D75-1040-A9F4-A0CAF2E1C86E}" type="slidenum">
              <a:rPr lang="en-US" smtClean="0"/>
              <a:t>‹#›</a:t>
            </a:fld>
            <a:endParaRPr lang="en-US"/>
          </a:p>
        </p:txBody>
      </p:sp>
    </p:spTree>
    <p:extLst>
      <p:ext uri="{BB962C8B-B14F-4D97-AF65-F5344CB8AC3E}">
        <p14:creationId xmlns:p14="http://schemas.microsoft.com/office/powerpoint/2010/main" val="38899252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A5B2BDD-8BED-386D-8871-3963AE4D18B8}"/>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A04C4F90-8CB9-E409-28C1-B8399423DF6F}"/>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38F66093-1035-1082-822D-58EA9CEF8378}"/>
              </a:ext>
            </a:extLst>
          </p:cNvPr>
          <p:cNvSpPr>
            <a:spLocks noGrp="1"/>
          </p:cNvSpPr>
          <p:nvPr>
            <p:ph type="dt" sz="half" idx="10"/>
          </p:nvPr>
        </p:nvSpPr>
        <p:spPr/>
        <p:txBody>
          <a:bodyPr/>
          <a:lstStyle/>
          <a:p>
            <a:fld id="{AE79B4F4-4979-3D47-A4B1-5810B77A479D}" type="datetimeFigureOut">
              <a:rPr lang="en-US" smtClean="0"/>
              <a:t>1/30/26</a:t>
            </a:fld>
            <a:endParaRPr lang="en-US"/>
          </a:p>
        </p:txBody>
      </p:sp>
      <p:sp>
        <p:nvSpPr>
          <p:cNvPr id="5" name="Footer Placeholder 4">
            <a:extLst>
              <a:ext uri="{FF2B5EF4-FFF2-40B4-BE49-F238E27FC236}">
                <a16:creationId xmlns:a16="http://schemas.microsoft.com/office/drawing/2014/main" id="{5A35FF0D-1BCA-C92C-70EF-C5D03E7D570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63DAAD6-60AF-D252-FAFC-33C0E1B0DCB1}"/>
              </a:ext>
            </a:extLst>
          </p:cNvPr>
          <p:cNvSpPr>
            <a:spLocks noGrp="1"/>
          </p:cNvSpPr>
          <p:nvPr>
            <p:ph type="sldNum" sz="quarter" idx="12"/>
          </p:nvPr>
        </p:nvSpPr>
        <p:spPr/>
        <p:txBody>
          <a:bodyPr/>
          <a:lstStyle/>
          <a:p>
            <a:fld id="{41A246FE-0D75-1040-A9F4-A0CAF2E1C86E}" type="slidenum">
              <a:rPr lang="en-US" smtClean="0"/>
              <a:t>‹#›</a:t>
            </a:fld>
            <a:endParaRPr lang="en-US"/>
          </a:p>
        </p:txBody>
      </p:sp>
    </p:spTree>
    <p:extLst>
      <p:ext uri="{BB962C8B-B14F-4D97-AF65-F5344CB8AC3E}">
        <p14:creationId xmlns:p14="http://schemas.microsoft.com/office/powerpoint/2010/main" val="12659846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4FD207-4C1A-10DB-3AF9-749D12A7EE6F}"/>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F86303D5-E26E-C9AA-7CFE-C738E45E57A3}"/>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5D9BF7E4-6568-5CE5-82EE-AD4A5C6F80A2}"/>
              </a:ext>
            </a:extLst>
          </p:cNvPr>
          <p:cNvSpPr>
            <a:spLocks noGrp="1"/>
          </p:cNvSpPr>
          <p:nvPr>
            <p:ph type="dt" sz="half" idx="10"/>
          </p:nvPr>
        </p:nvSpPr>
        <p:spPr/>
        <p:txBody>
          <a:bodyPr/>
          <a:lstStyle/>
          <a:p>
            <a:fld id="{AE79B4F4-4979-3D47-A4B1-5810B77A479D}" type="datetimeFigureOut">
              <a:rPr lang="en-US" smtClean="0"/>
              <a:t>1/30/26</a:t>
            </a:fld>
            <a:endParaRPr lang="en-US"/>
          </a:p>
        </p:txBody>
      </p:sp>
      <p:sp>
        <p:nvSpPr>
          <p:cNvPr id="5" name="Footer Placeholder 4">
            <a:extLst>
              <a:ext uri="{FF2B5EF4-FFF2-40B4-BE49-F238E27FC236}">
                <a16:creationId xmlns:a16="http://schemas.microsoft.com/office/drawing/2014/main" id="{5AFEB5F5-5403-D1FF-5E8E-5E326DEDC06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362D058-DFA4-2699-B2F8-A9D93E0BAC96}"/>
              </a:ext>
            </a:extLst>
          </p:cNvPr>
          <p:cNvSpPr>
            <a:spLocks noGrp="1"/>
          </p:cNvSpPr>
          <p:nvPr>
            <p:ph type="sldNum" sz="quarter" idx="12"/>
          </p:nvPr>
        </p:nvSpPr>
        <p:spPr/>
        <p:txBody>
          <a:bodyPr/>
          <a:lstStyle/>
          <a:p>
            <a:fld id="{41A246FE-0D75-1040-A9F4-A0CAF2E1C86E}" type="slidenum">
              <a:rPr lang="en-US" smtClean="0"/>
              <a:t>‹#›</a:t>
            </a:fld>
            <a:endParaRPr lang="en-US"/>
          </a:p>
        </p:txBody>
      </p:sp>
    </p:spTree>
    <p:extLst>
      <p:ext uri="{BB962C8B-B14F-4D97-AF65-F5344CB8AC3E}">
        <p14:creationId xmlns:p14="http://schemas.microsoft.com/office/powerpoint/2010/main" val="42020528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7ED4AF-3061-F2A2-9F92-0681F8D20155}"/>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F72FFC02-4CA1-AFA3-389D-59B265698B68}"/>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AF9C8169-8B72-5F66-EA72-220DCEA9104A}"/>
              </a:ext>
            </a:extLst>
          </p:cNvPr>
          <p:cNvSpPr>
            <a:spLocks noGrp="1"/>
          </p:cNvSpPr>
          <p:nvPr>
            <p:ph type="dt" sz="half" idx="10"/>
          </p:nvPr>
        </p:nvSpPr>
        <p:spPr/>
        <p:txBody>
          <a:bodyPr/>
          <a:lstStyle/>
          <a:p>
            <a:fld id="{AE79B4F4-4979-3D47-A4B1-5810B77A479D}" type="datetimeFigureOut">
              <a:rPr lang="en-US" smtClean="0"/>
              <a:t>1/30/26</a:t>
            </a:fld>
            <a:endParaRPr lang="en-US"/>
          </a:p>
        </p:txBody>
      </p:sp>
      <p:sp>
        <p:nvSpPr>
          <p:cNvPr id="5" name="Footer Placeholder 4">
            <a:extLst>
              <a:ext uri="{FF2B5EF4-FFF2-40B4-BE49-F238E27FC236}">
                <a16:creationId xmlns:a16="http://schemas.microsoft.com/office/drawing/2014/main" id="{F51AF8E9-32A4-510F-AEDD-F87A4D0DFD9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CB81757-8427-1D18-5999-C7FEB74511A2}"/>
              </a:ext>
            </a:extLst>
          </p:cNvPr>
          <p:cNvSpPr>
            <a:spLocks noGrp="1"/>
          </p:cNvSpPr>
          <p:nvPr>
            <p:ph type="sldNum" sz="quarter" idx="12"/>
          </p:nvPr>
        </p:nvSpPr>
        <p:spPr/>
        <p:txBody>
          <a:bodyPr/>
          <a:lstStyle/>
          <a:p>
            <a:fld id="{41A246FE-0D75-1040-A9F4-A0CAF2E1C86E}" type="slidenum">
              <a:rPr lang="en-US" smtClean="0"/>
              <a:t>‹#›</a:t>
            </a:fld>
            <a:endParaRPr lang="en-US"/>
          </a:p>
        </p:txBody>
      </p:sp>
    </p:spTree>
    <p:extLst>
      <p:ext uri="{BB962C8B-B14F-4D97-AF65-F5344CB8AC3E}">
        <p14:creationId xmlns:p14="http://schemas.microsoft.com/office/powerpoint/2010/main" val="5722266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FA20F9-3290-BF36-FC14-C96061A0FCFE}"/>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D0A87E74-1F0C-FC1C-BE50-35AC3C8D557A}"/>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31C6D4BA-B536-2758-3D4D-F69D2692A66C}"/>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48CBD226-748A-478B-5A09-D61993C526F3}"/>
              </a:ext>
            </a:extLst>
          </p:cNvPr>
          <p:cNvSpPr>
            <a:spLocks noGrp="1"/>
          </p:cNvSpPr>
          <p:nvPr>
            <p:ph type="dt" sz="half" idx="10"/>
          </p:nvPr>
        </p:nvSpPr>
        <p:spPr/>
        <p:txBody>
          <a:bodyPr/>
          <a:lstStyle/>
          <a:p>
            <a:fld id="{AE79B4F4-4979-3D47-A4B1-5810B77A479D}" type="datetimeFigureOut">
              <a:rPr lang="en-US" smtClean="0"/>
              <a:t>1/30/26</a:t>
            </a:fld>
            <a:endParaRPr lang="en-US"/>
          </a:p>
        </p:txBody>
      </p:sp>
      <p:sp>
        <p:nvSpPr>
          <p:cNvPr id="6" name="Footer Placeholder 5">
            <a:extLst>
              <a:ext uri="{FF2B5EF4-FFF2-40B4-BE49-F238E27FC236}">
                <a16:creationId xmlns:a16="http://schemas.microsoft.com/office/drawing/2014/main" id="{F72F55D7-A13A-146A-9DE5-0C4C9AE5BD8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9EE1804-2153-07AC-25F9-56B20B73B944}"/>
              </a:ext>
            </a:extLst>
          </p:cNvPr>
          <p:cNvSpPr>
            <a:spLocks noGrp="1"/>
          </p:cNvSpPr>
          <p:nvPr>
            <p:ph type="sldNum" sz="quarter" idx="12"/>
          </p:nvPr>
        </p:nvSpPr>
        <p:spPr/>
        <p:txBody>
          <a:bodyPr/>
          <a:lstStyle/>
          <a:p>
            <a:fld id="{41A246FE-0D75-1040-A9F4-A0CAF2E1C86E}" type="slidenum">
              <a:rPr lang="en-US" smtClean="0"/>
              <a:t>‹#›</a:t>
            </a:fld>
            <a:endParaRPr lang="en-US"/>
          </a:p>
        </p:txBody>
      </p:sp>
    </p:spTree>
    <p:extLst>
      <p:ext uri="{BB962C8B-B14F-4D97-AF65-F5344CB8AC3E}">
        <p14:creationId xmlns:p14="http://schemas.microsoft.com/office/powerpoint/2010/main" val="35669834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AA3944-21F3-4B4D-D1E9-703F02E00CD8}"/>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D60F4689-5BD6-ACCF-96B8-BCA78E18B4F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2AAB8B63-4E69-4759-1EAA-B823D3535DD5}"/>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12AADD6F-380C-B4B7-E06A-B56A860C645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D8748F27-DA45-3867-773D-4B2F2FF5EE1F}"/>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CE39C385-79DA-4E38-4E68-95B2103E4FD7}"/>
              </a:ext>
            </a:extLst>
          </p:cNvPr>
          <p:cNvSpPr>
            <a:spLocks noGrp="1"/>
          </p:cNvSpPr>
          <p:nvPr>
            <p:ph type="dt" sz="half" idx="10"/>
          </p:nvPr>
        </p:nvSpPr>
        <p:spPr/>
        <p:txBody>
          <a:bodyPr/>
          <a:lstStyle/>
          <a:p>
            <a:fld id="{AE79B4F4-4979-3D47-A4B1-5810B77A479D}" type="datetimeFigureOut">
              <a:rPr lang="en-US" smtClean="0"/>
              <a:t>1/30/26</a:t>
            </a:fld>
            <a:endParaRPr lang="en-US"/>
          </a:p>
        </p:txBody>
      </p:sp>
      <p:sp>
        <p:nvSpPr>
          <p:cNvPr id="8" name="Footer Placeholder 7">
            <a:extLst>
              <a:ext uri="{FF2B5EF4-FFF2-40B4-BE49-F238E27FC236}">
                <a16:creationId xmlns:a16="http://schemas.microsoft.com/office/drawing/2014/main" id="{AE3B050E-8CB3-4353-D3A8-EFEE02A26EE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80E5F3E-300F-4FB2-6F84-24A3BD2E2AD1}"/>
              </a:ext>
            </a:extLst>
          </p:cNvPr>
          <p:cNvSpPr>
            <a:spLocks noGrp="1"/>
          </p:cNvSpPr>
          <p:nvPr>
            <p:ph type="sldNum" sz="quarter" idx="12"/>
          </p:nvPr>
        </p:nvSpPr>
        <p:spPr/>
        <p:txBody>
          <a:bodyPr/>
          <a:lstStyle/>
          <a:p>
            <a:fld id="{41A246FE-0D75-1040-A9F4-A0CAF2E1C86E}" type="slidenum">
              <a:rPr lang="en-US" smtClean="0"/>
              <a:t>‹#›</a:t>
            </a:fld>
            <a:endParaRPr lang="en-US"/>
          </a:p>
        </p:txBody>
      </p:sp>
    </p:spTree>
    <p:extLst>
      <p:ext uri="{BB962C8B-B14F-4D97-AF65-F5344CB8AC3E}">
        <p14:creationId xmlns:p14="http://schemas.microsoft.com/office/powerpoint/2010/main" val="34610308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28BD2D-003A-1D83-FFED-9B8A425926B2}"/>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6039DC81-67E1-48D5-22E4-651C815C84D9}"/>
              </a:ext>
            </a:extLst>
          </p:cNvPr>
          <p:cNvSpPr>
            <a:spLocks noGrp="1"/>
          </p:cNvSpPr>
          <p:nvPr>
            <p:ph type="dt" sz="half" idx="10"/>
          </p:nvPr>
        </p:nvSpPr>
        <p:spPr/>
        <p:txBody>
          <a:bodyPr/>
          <a:lstStyle/>
          <a:p>
            <a:fld id="{AE79B4F4-4979-3D47-A4B1-5810B77A479D}" type="datetimeFigureOut">
              <a:rPr lang="en-US" smtClean="0"/>
              <a:t>1/30/26</a:t>
            </a:fld>
            <a:endParaRPr lang="en-US"/>
          </a:p>
        </p:txBody>
      </p:sp>
      <p:sp>
        <p:nvSpPr>
          <p:cNvPr id="4" name="Footer Placeholder 3">
            <a:extLst>
              <a:ext uri="{FF2B5EF4-FFF2-40B4-BE49-F238E27FC236}">
                <a16:creationId xmlns:a16="http://schemas.microsoft.com/office/drawing/2014/main" id="{31E85DD1-E8CB-9440-1357-EDBA09F07FC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12CC92E-09BD-4337-D9BE-20F7F3284B5A}"/>
              </a:ext>
            </a:extLst>
          </p:cNvPr>
          <p:cNvSpPr>
            <a:spLocks noGrp="1"/>
          </p:cNvSpPr>
          <p:nvPr>
            <p:ph type="sldNum" sz="quarter" idx="12"/>
          </p:nvPr>
        </p:nvSpPr>
        <p:spPr/>
        <p:txBody>
          <a:bodyPr/>
          <a:lstStyle/>
          <a:p>
            <a:fld id="{41A246FE-0D75-1040-A9F4-A0CAF2E1C86E}" type="slidenum">
              <a:rPr lang="en-US" smtClean="0"/>
              <a:t>‹#›</a:t>
            </a:fld>
            <a:endParaRPr lang="en-US"/>
          </a:p>
        </p:txBody>
      </p:sp>
    </p:spTree>
    <p:extLst>
      <p:ext uri="{BB962C8B-B14F-4D97-AF65-F5344CB8AC3E}">
        <p14:creationId xmlns:p14="http://schemas.microsoft.com/office/powerpoint/2010/main" val="4678433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458F4A2-E1A2-03E7-145E-76D336452318}"/>
              </a:ext>
            </a:extLst>
          </p:cNvPr>
          <p:cNvSpPr>
            <a:spLocks noGrp="1"/>
          </p:cNvSpPr>
          <p:nvPr>
            <p:ph type="dt" sz="half" idx="10"/>
          </p:nvPr>
        </p:nvSpPr>
        <p:spPr/>
        <p:txBody>
          <a:bodyPr/>
          <a:lstStyle/>
          <a:p>
            <a:fld id="{AE79B4F4-4979-3D47-A4B1-5810B77A479D}" type="datetimeFigureOut">
              <a:rPr lang="en-US" smtClean="0"/>
              <a:t>1/30/26</a:t>
            </a:fld>
            <a:endParaRPr lang="en-US"/>
          </a:p>
        </p:txBody>
      </p:sp>
      <p:sp>
        <p:nvSpPr>
          <p:cNvPr id="3" name="Footer Placeholder 2">
            <a:extLst>
              <a:ext uri="{FF2B5EF4-FFF2-40B4-BE49-F238E27FC236}">
                <a16:creationId xmlns:a16="http://schemas.microsoft.com/office/drawing/2014/main" id="{E75E05B0-2BB1-9E4B-D77B-7801DFB9758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DBD0DEC-BA67-312E-639D-496C0D095225}"/>
              </a:ext>
            </a:extLst>
          </p:cNvPr>
          <p:cNvSpPr>
            <a:spLocks noGrp="1"/>
          </p:cNvSpPr>
          <p:nvPr>
            <p:ph type="sldNum" sz="quarter" idx="12"/>
          </p:nvPr>
        </p:nvSpPr>
        <p:spPr/>
        <p:txBody>
          <a:bodyPr/>
          <a:lstStyle/>
          <a:p>
            <a:fld id="{41A246FE-0D75-1040-A9F4-A0CAF2E1C86E}" type="slidenum">
              <a:rPr lang="en-US" smtClean="0"/>
              <a:t>‹#›</a:t>
            </a:fld>
            <a:endParaRPr lang="en-US"/>
          </a:p>
        </p:txBody>
      </p:sp>
    </p:spTree>
    <p:extLst>
      <p:ext uri="{BB962C8B-B14F-4D97-AF65-F5344CB8AC3E}">
        <p14:creationId xmlns:p14="http://schemas.microsoft.com/office/powerpoint/2010/main" val="2394332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D9826C-C46A-C00A-B3A7-E955D476F307}"/>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AB96D761-8EC7-9F93-F305-2A69F0EC4E1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04712A60-3969-2768-89F6-F362EFDC610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15509B16-5DC1-3143-B7A5-C83C1ED042FF}"/>
              </a:ext>
            </a:extLst>
          </p:cNvPr>
          <p:cNvSpPr>
            <a:spLocks noGrp="1"/>
          </p:cNvSpPr>
          <p:nvPr>
            <p:ph type="dt" sz="half" idx="10"/>
          </p:nvPr>
        </p:nvSpPr>
        <p:spPr/>
        <p:txBody>
          <a:bodyPr/>
          <a:lstStyle/>
          <a:p>
            <a:fld id="{AE79B4F4-4979-3D47-A4B1-5810B77A479D}" type="datetimeFigureOut">
              <a:rPr lang="en-US" smtClean="0"/>
              <a:t>1/30/26</a:t>
            </a:fld>
            <a:endParaRPr lang="en-US"/>
          </a:p>
        </p:txBody>
      </p:sp>
      <p:sp>
        <p:nvSpPr>
          <p:cNvPr id="6" name="Footer Placeholder 5">
            <a:extLst>
              <a:ext uri="{FF2B5EF4-FFF2-40B4-BE49-F238E27FC236}">
                <a16:creationId xmlns:a16="http://schemas.microsoft.com/office/drawing/2014/main" id="{BE7B1AB4-CED1-5B94-40DF-0A490140A84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E2C35FC-EE14-CDBB-74CB-A7ED7ADF8BD3}"/>
              </a:ext>
            </a:extLst>
          </p:cNvPr>
          <p:cNvSpPr>
            <a:spLocks noGrp="1"/>
          </p:cNvSpPr>
          <p:nvPr>
            <p:ph type="sldNum" sz="quarter" idx="12"/>
          </p:nvPr>
        </p:nvSpPr>
        <p:spPr/>
        <p:txBody>
          <a:bodyPr/>
          <a:lstStyle/>
          <a:p>
            <a:fld id="{41A246FE-0D75-1040-A9F4-A0CAF2E1C86E}" type="slidenum">
              <a:rPr lang="en-US" smtClean="0"/>
              <a:t>‹#›</a:t>
            </a:fld>
            <a:endParaRPr lang="en-US"/>
          </a:p>
        </p:txBody>
      </p:sp>
    </p:spTree>
    <p:extLst>
      <p:ext uri="{BB962C8B-B14F-4D97-AF65-F5344CB8AC3E}">
        <p14:creationId xmlns:p14="http://schemas.microsoft.com/office/powerpoint/2010/main" val="7929934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0C931B-95FA-4EB4-7261-4D61F925C98D}"/>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59A34EE2-9454-CC43-5CF0-4BCEA23A8F5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F06757E-A63B-F03A-9B5E-82E841367A9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FB464B6D-22D8-6818-4A04-7D8DE5335B16}"/>
              </a:ext>
            </a:extLst>
          </p:cNvPr>
          <p:cNvSpPr>
            <a:spLocks noGrp="1"/>
          </p:cNvSpPr>
          <p:nvPr>
            <p:ph type="dt" sz="half" idx="10"/>
          </p:nvPr>
        </p:nvSpPr>
        <p:spPr/>
        <p:txBody>
          <a:bodyPr/>
          <a:lstStyle/>
          <a:p>
            <a:fld id="{AE79B4F4-4979-3D47-A4B1-5810B77A479D}" type="datetimeFigureOut">
              <a:rPr lang="en-US" smtClean="0"/>
              <a:t>1/30/26</a:t>
            </a:fld>
            <a:endParaRPr lang="en-US"/>
          </a:p>
        </p:txBody>
      </p:sp>
      <p:sp>
        <p:nvSpPr>
          <p:cNvPr id="6" name="Footer Placeholder 5">
            <a:extLst>
              <a:ext uri="{FF2B5EF4-FFF2-40B4-BE49-F238E27FC236}">
                <a16:creationId xmlns:a16="http://schemas.microsoft.com/office/drawing/2014/main" id="{B8767949-B9BA-DF17-F631-6CE49CD47ED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89EB952-CCB3-C6C4-FBE2-D94C5D5613F1}"/>
              </a:ext>
            </a:extLst>
          </p:cNvPr>
          <p:cNvSpPr>
            <a:spLocks noGrp="1"/>
          </p:cNvSpPr>
          <p:nvPr>
            <p:ph type="sldNum" sz="quarter" idx="12"/>
          </p:nvPr>
        </p:nvSpPr>
        <p:spPr/>
        <p:txBody>
          <a:bodyPr/>
          <a:lstStyle/>
          <a:p>
            <a:fld id="{41A246FE-0D75-1040-A9F4-A0CAF2E1C86E}" type="slidenum">
              <a:rPr lang="en-US" smtClean="0"/>
              <a:t>‹#›</a:t>
            </a:fld>
            <a:endParaRPr lang="en-US"/>
          </a:p>
        </p:txBody>
      </p:sp>
    </p:spTree>
    <p:extLst>
      <p:ext uri="{BB962C8B-B14F-4D97-AF65-F5344CB8AC3E}">
        <p14:creationId xmlns:p14="http://schemas.microsoft.com/office/powerpoint/2010/main" val="10208190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AC3E0FD-DF24-E9B3-0C0C-795F36F1FE5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305DA53B-FE48-1D4C-7C69-9797A009CA4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5F6BE8F3-3CCC-FA73-AFE4-D5126C18242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E79B4F4-4979-3D47-A4B1-5810B77A479D}" type="datetimeFigureOut">
              <a:rPr lang="en-US" smtClean="0"/>
              <a:t>1/30/26</a:t>
            </a:fld>
            <a:endParaRPr lang="en-US"/>
          </a:p>
        </p:txBody>
      </p:sp>
      <p:sp>
        <p:nvSpPr>
          <p:cNvPr id="5" name="Footer Placeholder 4">
            <a:extLst>
              <a:ext uri="{FF2B5EF4-FFF2-40B4-BE49-F238E27FC236}">
                <a16:creationId xmlns:a16="http://schemas.microsoft.com/office/drawing/2014/main" id="{61777FB7-F31A-6C3E-1AC2-23D1F5B4E87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724D31A4-46B1-7324-BB03-40600D44866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1A246FE-0D75-1040-A9F4-A0CAF2E1C86E}" type="slidenum">
              <a:rPr lang="en-US" smtClean="0"/>
              <a:t>‹#›</a:t>
            </a:fld>
            <a:endParaRPr lang="en-US"/>
          </a:p>
        </p:txBody>
      </p:sp>
    </p:spTree>
    <p:extLst>
      <p:ext uri="{BB962C8B-B14F-4D97-AF65-F5344CB8AC3E}">
        <p14:creationId xmlns:p14="http://schemas.microsoft.com/office/powerpoint/2010/main" val="12506658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image" Target="../media/image1.png"/><Relationship Id="rId7" Type="http://schemas.openxmlformats.org/officeDocument/2006/relationships/customXml" Target="../ink/ink3.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customXml" Target="../ink/ink2.xml"/><Relationship Id="rId5" Type="http://schemas.openxmlformats.org/officeDocument/2006/relationships/image" Target="../media/image2.png"/><Relationship Id="rId4" Type="http://schemas.openxmlformats.org/officeDocument/2006/relationships/customXml" Target="../ink/ink1.xml"/><Relationship Id="rId9"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5B1AF30C-853E-D113-BB7A-1B9F6ECD319C}"/>
              </a:ext>
            </a:extLst>
          </p:cNvPr>
          <p:cNvPicPr>
            <a:picLocks noChangeAspect="1"/>
          </p:cNvPicPr>
          <p:nvPr/>
        </p:nvPicPr>
        <p:blipFill>
          <a:blip r:embed="rId3"/>
          <a:stretch>
            <a:fillRect/>
          </a:stretch>
        </p:blipFill>
        <p:spPr>
          <a:xfrm>
            <a:off x="2269241" y="235584"/>
            <a:ext cx="2209800" cy="1879600"/>
          </a:xfrm>
          <a:prstGeom prst="rect">
            <a:avLst/>
          </a:prstGeom>
        </p:spPr>
      </p:pic>
      <p:sp>
        <p:nvSpPr>
          <p:cNvPr id="2" name="Title 1">
            <a:extLst>
              <a:ext uri="{FF2B5EF4-FFF2-40B4-BE49-F238E27FC236}">
                <a16:creationId xmlns:a16="http://schemas.microsoft.com/office/drawing/2014/main" id="{E324AC37-9DE4-5E5B-9603-1E72667124D0}"/>
              </a:ext>
            </a:extLst>
          </p:cNvPr>
          <p:cNvSpPr>
            <a:spLocks noGrp="1"/>
          </p:cNvSpPr>
          <p:nvPr>
            <p:ph type="ctrTitle"/>
          </p:nvPr>
        </p:nvSpPr>
        <p:spPr>
          <a:xfrm>
            <a:off x="238572" y="1784364"/>
            <a:ext cx="6271139" cy="1372925"/>
          </a:xfrm>
        </p:spPr>
        <p:txBody>
          <a:bodyPr/>
          <a:lstStyle/>
          <a:p>
            <a:r>
              <a:rPr lang="en-US" dirty="0" err="1"/>
              <a:t>Dydd</a:t>
            </a:r>
            <a:r>
              <a:rPr lang="en-US" dirty="0"/>
              <a:t> </a:t>
            </a:r>
            <a:r>
              <a:rPr lang="en-US" dirty="0" err="1"/>
              <a:t>Gweddi’r</a:t>
            </a:r>
            <a:r>
              <a:rPr lang="en-US" dirty="0"/>
              <a:t> </a:t>
            </a:r>
            <a:r>
              <a:rPr lang="en-US" dirty="0" err="1"/>
              <a:t>Byd</a:t>
            </a:r>
            <a:endParaRPr lang="en-US" dirty="0"/>
          </a:p>
        </p:txBody>
      </p:sp>
      <p:sp>
        <p:nvSpPr>
          <p:cNvPr id="3" name="Subtitle 2">
            <a:extLst>
              <a:ext uri="{FF2B5EF4-FFF2-40B4-BE49-F238E27FC236}">
                <a16:creationId xmlns:a16="http://schemas.microsoft.com/office/drawing/2014/main" id="{5061E76B-69E2-9DE2-EA55-E7B8017C8410}"/>
              </a:ext>
            </a:extLst>
          </p:cNvPr>
          <p:cNvSpPr>
            <a:spLocks noGrp="1"/>
          </p:cNvSpPr>
          <p:nvPr>
            <p:ph type="subTitle" idx="1"/>
          </p:nvPr>
        </p:nvSpPr>
        <p:spPr>
          <a:xfrm>
            <a:off x="1" y="3429000"/>
            <a:ext cx="6271140" cy="893447"/>
          </a:xfrm>
        </p:spPr>
        <p:txBody>
          <a:bodyPr>
            <a:normAutofit/>
          </a:bodyPr>
          <a:lstStyle/>
          <a:p>
            <a:r>
              <a:rPr lang="en-US" sz="4000" dirty="0"/>
              <a:t>6 Mawrth 2026</a:t>
            </a:r>
          </a:p>
        </p:txBody>
      </p:sp>
      <p:sp>
        <p:nvSpPr>
          <p:cNvPr id="6" name="Title 1">
            <a:extLst>
              <a:ext uri="{FF2B5EF4-FFF2-40B4-BE49-F238E27FC236}">
                <a16:creationId xmlns:a16="http://schemas.microsoft.com/office/drawing/2014/main" id="{D84985C6-F12A-7F01-1D60-3BEE68A9C7B1}"/>
              </a:ext>
            </a:extLst>
          </p:cNvPr>
          <p:cNvSpPr txBox="1">
            <a:spLocks/>
          </p:cNvSpPr>
          <p:nvPr/>
        </p:nvSpPr>
        <p:spPr>
          <a:xfrm>
            <a:off x="175845" y="4340523"/>
            <a:ext cx="6158021" cy="1572054"/>
          </a:xfrm>
          <a:prstGeom prst="rect">
            <a:avLst/>
          </a:prstGeom>
          <a:solidFill>
            <a:schemeClr val="accent6">
              <a:lumMod val="75000"/>
            </a:schemeClr>
          </a:solidFill>
        </p:spPr>
        <p:txBody>
          <a:bodyPr vert="horz" lIns="91440" tIns="45720" rIns="91440" bIns="45720" rtlCol="0" anchor="b">
            <a:normAutofit fontScale="77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20000"/>
              </a:lnSpc>
            </a:pPr>
            <a:r>
              <a:rPr lang="en-US" dirty="0" err="1">
                <a:solidFill>
                  <a:schemeClr val="bg1"/>
                </a:solidFill>
              </a:rPr>
              <a:t>Rhoddaf</a:t>
            </a:r>
            <a:r>
              <a:rPr lang="en-US" dirty="0">
                <a:solidFill>
                  <a:schemeClr val="bg1"/>
                </a:solidFill>
              </a:rPr>
              <a:t> </a:t>
            </a:r>
            <a:r>
              <a:rPr lang="en-US" dirty="0" err="1">
                <a:solidFill>
                  <a:schemeClr val="bg1"/>
                </a:solidFill>
              </a:rPr>
              <a:t>orffwys</a:t>
            </a:r>
            <a:r>
              <a:rPr lang="en-US" dirty="0">
                <a:solidFill>
                  <a:schemeClr val="bg1"/>
                </a:solidFill>
              </a:rPr>
              <a:t> </a:t>
            </a:r>
            <a:r>
              <a:rPr lang="en-US" dirty="0" err="1">
                <a:solidFill>
                  <a:schemeClr val="bg1"/>
                </a:solidFill>
              </a:rPr>
              <a:t>i</a:t>
            </a:r>
            <a:r>
              <a:rPr lang="en-US" dirty="0">
                <a:solidFill>
                  <a:schemeClr val="bg1"/>
                </a:solidFill>
              </a:rPr>
              <a:t> chi, </a:t>
            </a:r>
            <a:r>
              <a:rPr lang="en-US" dirty="0" err="1">
                <a:solidFill>
                  <a:schemeClr val="bg1"/>
                </a:solidFill>
              </a:rPr>
              <a:t>dewch</a:t>
            </a:r>
            <a:endParaRPr lang="en-US" dirty="0">
              <a:solidFill>
                <a:schemeClr val="bg1"/>
              </a:solidFill>
            </a:endParaRPr>
          </a:p>
        </p:txBody>
      </p:sp>
      <mc:AlternateContent xmlns:mc="http://schemas.openxmlformats.org/markup-compatibility/2006" xmlns:p14="http://schemas.microsoft.com/office/powerpoint/2010/main">
        <mc:Choice Requires="p14">
          <p:contentPart p14:bwMode="auto" r:id="rId4">
            <p14:nvContentPartPr>
              <p14:cNvPr id="4" name="Ink 3">
                <a:extLst>
                  <a:ext uri="{FF2B5EF4-FFF2-40B4-BE49-F238E27FC236}">
                    <a16:creationId xmlns:a16="http://schemas.microsoft.com/office/drawing/2014/main" id="{7F84B60A-14AB-1029-4C83-9867D5335108}"/>
                  </a:ext>
                </a:extLst>
              </p14:cNvPr>
              <p14:cNvContentPartPr/>
              <p14:nvPr/>
            </p14:nvContentPartPr>
            <p14:xfrm>
              <a:off x="4094684" y="5320027"/>
              <a:ext cx="3240" cy="360"/>
            </p14:xfrm>
          </p:contentPart>
        </mc:Choice>
        <mc:Fallback xmlns="">
          <p:pic>
            <p:nvPicPr>
              <p:cNvPr id="4" name="Ink 3">
                <a:extLst>
                  <a:ext uri="{FF2B5EF4-FFF2-40B4-BE49-F238E27FC236}">
                    <a16:creationId xmlns:a16="http://schemas.microsoft.com/office/drawing/2014/main" id="{7F84B60A-14AB-1029-4C83-9867D5335108}"/>
                  </a:ext>
                </a:extLst>
              </p:cNvPr>
              <p:cNvPicPr/>
              <p:nvPr/>
            </p:nvPicPr>
            <p:blipFill>
              <a:blip r:embed="rId5"/>
              <a:stretch>
                <a:fillRect/>
              </a:stretch>
            </p:blipFill>
            <p:spPr>
              <a:xfrm>
                <a:off x="4086044" y="5311027"/>
                <a:ext cx="20880" cy="18000"/>
              </a:xfrm>
              <a:prstGeom prst="rect">
                <a:avLst/>
              </a:prstGeom>
            </p:spPr>
          </p:pic>
        </mc:Fallback>
      </mc:AlternateContent>
      <mc:AlternateContent xmlns:mc="http://schemas.openxmlformats.org/markup-compatibility/2006" xmlns:p14="http://schemas.microsoft.com/office/powerpoint/2010/main">
        <mc:Choice Requires="p14">
          <p:contentPart p14:bwMode="auto" r:id="rId6">
            <p14:nvContentPartPr>
              <p14:cNvPr id="8" name="Ink 7">
                <a:extLst>
                  <a:ext uri="{FF2B5EF4-FFF2-40B4-BE49-F238E27FC236}">
                    <a16:creationId xmlns:a16="http://schemas.microsoft.com/office/drawing/2014/main" id="{972DFBDF-0385-7183-2212-455A49DFDD6A}"/>
                  </a:ext>
                </a:extLst>
              </p14:cNvPr>
              <p14:cNvContentPartPr/>
              <p14:nvPr/>
            </p14:nvContentPartPr>
            <p14:xfrm>
              <a:off x="2142764" y="5334067"/>
              <a:ext cx="3240" cy="360"/>
            </p14:xfrm>
          </p:contentPart>
        </mc:Choice>
        <mc:Fallback xmlns="">
          <p:pic>
            <p:nvPicPr>
              <p:cNvPr id="8" name="Ink 7">
                <a:extLst>
                  <a:ext uri="{FF2B5EF4-FFF2-40B4-BE49-F238E27FC236}">
                    <a16:creationId xmlns:a16="http://schemas.microsoft.com/office/drawing/2014/main" id="{972DFBDF-0385-7183-2212-455A49DFDD6A}"/>
                  </a:ext>
                </a:extLst>
              </p:cNvPr>
              <p:cNvPicPr/>
              <p:nvPr/>
            </p:nvPicPr>
            <p:blipFill>
              <a:blip r:embed="rId5"/>
              <a:stretch>
                <a:fillRect/>
              </a:stretch>
            </p:blipFill>
            <p:spPr>
              <a:xfrm>
                <a:off x="2134124" y="5325067"/>
                <a:ext cx="20880" cy="18000"/>
              </a:xfrm>
              <a:prstGeom prst="rect">
                <a:avLst/>
              </a:prstGeom>
            </p:spPr>
          </p:pic>
        </mc:Fallback>
      </mc:AlternateContent>
      <mc:AlternateContent xmlns:mc="http://schemas.openxmlformats.org/markup-compatibility/2006" xmlns:p14="http://schemas.microsoft.com/office/powerpoint/2010/main">
        <mc:Choice Requires="p14">
          <p:contentPart p14:bwMode="auto" r:id="rId7">
            <p14:nvContentPartPr>
              <p14:cNvPr id="9" name="Ink 8">
                <a:extLst>
                  <a:ext uri="{FF2B5EF4-FFF2-40B4-BE49-F238E27FC236}">
                    <a16:creationId xmlns:a16="http://schemas.microsoft.com/office/drawing/2014/main" id="{01A9BACE-A62C-852D-7895-9671CCBC1652}"/>
                  </a:ext>
                </a:extLst>
              </p14:cNvPr>
              <p14:cNvContentPartPr/>
              <p14:nvPr/>
            </p14:nvContentPartPr>
            <p14:xfrm>
              <a:off x="3730364" y="4800547"/>
              <a:ext cx="360" cy="2880"/>
            </p14:xfrm>
          </p:contentPart>
        </mc:Choice>
        <mc:Fallback xmlns="">
          <p:pic>
            <p:nvPicPr>
              <p:cNvPr id="9" name="Ink 8">
                <a:extLst>
                  <a:ext uri="{FF2B5EF4-FFF2-40B4-BE49-F238E27FC236}">
                    <a16:creationId xmlns:a16="http://schemas.microsoft.com/office/drawing/2014/main" id="{01A9BACE-A62C-852D-7895-9671CCBC1652}"/>
                  </a:ext>
                </a:extLst>
              </p:cNvPr>
              <p:cNvPicPr/>
              <p:nvPr/>
            </p:nvPicPr>
            <p:blipFill>
              <a:blip r:embed="rId8"/>
              <a:stretch>
                <a:fillRect/>
              </a:stretch>
            </p:blipFill>
            <p:spPr>
              <a:xfrm>
                <a:off x="3721364" y="4791547"/>
                <a:ext cx="18000" cy="20520"/>
              </a:xfrm>
              <a:prstGeom prst="rect">
                <a:avLst/>
              </a:prstGeom>
            </p:spPr>
          </p:pic>
        </mc:Fallback>
      </mc:AlternateContent>
      <p:pic>
        <p:nvPicPr>
          <p:cNvPr id="1026" name="Picture 2" descr="Picture">
            <a:extLst>
              <a:ext uri="{FF2B5EF4-FFF2-40B4-BE49-F238E27FC236}">
                <a16:creationId xmlns:a16="http://schemas.microsoft.com/office/drawing/2014/main" id="{9FF67952-AC05-E975-6398-AE82226BCEEC}"/>
              </a:ext>
            </a:extLst>
          </p:cNvPr>
          <p:cNvPicPr>
            <a:picLocks noChangeAspect="1" noChangeArrowheads="1"/>
          </p:cNvPicPr>
          <p:nvPr/>
        </p:nvPicPr>
        <p:blipFill rotWithShape="1">
          <a:blip r:embed="rId9">
            <a:extLst>
              <a:ext uri="{28A0092B-C50C-407E-A947-70E740481C1C}">
                <a14:useLocalDpi xmlns:a14="http://schemas.microsoft.com/office/drawing/2010/main" val="0"/>
              </a:ext>
            </a:extLst>
          </a:blip>
          <a:srcRect l="41366" t="-8473" r="5634" b="8473"/>
          <a:stretch>
            <a:fillRect/>
          </a:stretch>
        </p:blipFill>
        <p:spPr bwMode="auto">
          <a:xfrm>
            <a:off x="6509709" y="-309569"/>
            <a:ext cx="5682290" cy="69337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570999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0D7F8A-23F2-E1C2-D773-9E2F716B5888}"/>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F74E9A1-5441-D492-FCEB-BF8DE1129BCB}"/>
              </a:ext>
            </a:extLst>
          </p:cNvPr>
          <p:cNvSpPr>
            <a:spLocks noGrp="1"/>
          </p:cNvSpPr>
          <p:nvPr>
            <p:ph idx="1"/>
          </p:nvPr>
        </p:nvSpPr>
        <p:spPr>
          <a:xfrm>
            <a:off x="846400" y="617621"/>
            <a:ext cx="10948379" cy="5914298"/>
          </a:xfrm>
        </p:spPr>
        <p:txBody>
          <a:bodyPr>
            <a:noAutofit/>
          </a:bodyPr>
          <a:lstStyle/>
          <a:p>
            <a:pPr marL="0" indent="0">
              <a:lnSpc>
                <a:spcPct val="100000"/>
              </a:lnSpc>
              <a:spcBef>
                <a:spcPts val="0"/>
              </a:spcBef>
              <a:spcAft>
                <a:spcPts val="1800"/>
              </a:spcAft>
              <a:buNone/>
            </a:pPr>
            <a:r>
              <a:rPr lang="cy-GB" sz="4000" dirty="0"/>
              <a:t>Gwna ni yn lampau d’oleuni</a:t>
            </a:r>
            <a:br>
              <a:rPr lang="cy-GB" sz="4000" dirty="0"/>
            </a:br>
            <a:r>
              <a:rPr lang="cy-GB" sz="4000" dirty="0"/>
              <a:t>lle byddo t’wyllwch a thrais, </a:t>
            </a:r>
            <a:br>
              <a:rPr lang="cy-GB" sz="4000" dirty="0"/>
            </a:br>
            <a:r>
              <a:rPr lang="cy-GB" sz="4000" dirty="0"/>
              <a:t>gwna ni’n gyhoeddwyr dy obaith</a:t>
            </a:r>
            <a:br>
              <a:rPr lang="cy-GB" sz="4000" dirty="0"/>
            </a:br>
            <a:r>
              <a:rPr lang="cy-GB" sz="4000" dirty="0"/>
              <a:t>fel clywo’r bobloedd dy lais: </a:t>
            </a:r>
            <a:br>
              <a:rPr lang="cy-GB" sz="4000" dirty="0"/>
            </a:br>
            <a:r>
              <a:rPr lang="cy-GB" sz="4000" dirty="0"/>
              <a:t>dysg inni ddeall o’r newydd</a:t>
            </a:r>
            <a:br>
              <a:rPr lang="cy-GB" sz="4000" dirty="0"/>
            </a:br>
            <a:r>
              <a:rPr lang="cy-GB" sz="4000" dirty="0"/>
              <a:t>holl ystyr cariad at frawd; </a:t>
            </a:r>
            <a:br>
              <a:rPr lang="cy-GB" sz="4000" dirty="0"/>
            </a:br>
            <a:r>
              <a:rPr lang="cy-GB" sz="4000" dirty="0"/>
              <a:t>dyro dy gariad i’n clymu,</a:t>
            </a:r>
            <a:br>
              <a:rPr lang="cy-GB" sz="4000" dirty="0"/>
            </a:br>
            <a:r>
              <a:rPr lang="cy-GB" sz="4000" dirty="0"/>
              <a:t>	dy gariad di.</a:t>
            </a:r>
            <a:endParaRPr lang="en-US" sz="4000" dirty="0"/>
          </a:p>
          <a:p>
            <a:pPr marL="0" indent="0">
              <a:lnSpc>
                <a:spcPct val="120000"/>
              </a:lnSpc>
              <a:spcBef>
                <a:spcPts val="0"/>
              </a:spcBef>
              <a:buNone/>
            </a:pPr>
            <a:r>
              <a:rPr lang="cy-GB" sz="2400" dirty="0"/>
              <a:t>		1 DAVE BILBROUGH, cyf. CATRIN ALUN 2, 3 SIÔN ALED</a:t>
            </a:r>
            <a:br>
              <a:rPr lang="cy-GB" dirty="0"/>
            </a:br>
            <a:endParaRPr lang="en-US" dirty="0"/>
          </a:p>
        </p:txBody>
      </p:sp>
      <p:pic>
        <p:nvPicPr>
          <p:cNvPr id="4" name="Picture 3">
            <a:extLst>
              <a:ext uri="{FF2B5EF4-FFF2-40B4-BE49-F238E27FC236}">
                <a16:creationId xmlns:a16="http://schemas.microsoft.com/office/drawing/2014/main" id="{FDD33054-454F-6AAD-8386-8928E9F599E6}"/>
              </a:ext>
            </a:extLst>
          </p:cNvPr>
          <p:cNvPicPr>
            <a:picLocks noChangeAspect="1"/>
          </p:cNvPicPr>
          <p:nvPr/>
        </p:nvPicPr>
        <p:blipFill>
          <a:blip r:embed="rId2"/>
          <a:stretch>
            <a:fillRect/>
          </a:stretch>
        </p:blipFill>
        <p:spPr>
          <a:xfrm>
            <a:off x="10167828" y="4652319"/>
            <a:ext cx="1867044" cy="1588060"/>
          </a:xfrm>
          <a:prstGeom prst="rect">
            <a:avLst/>
          </a:prstGeom>
        </p:spPr>
      </p:pic>
    </p:spTree>
    <p:extLst>
      <p:ext uri="{BB962C8B-B14F-4D97-AF65-F5344CB8AC3E}">
        <p14:creationId xmlns:p14="http://schemas.microsoft.com/office/powerpoint/2010/main" val="13239879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F656A0-3B9E-45E2-D8BE-85D318645DC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DC08A26-01D3-B327-7B99-A84330FC2787}"/>
              </a:ext>
            </a:extLst>
          </p:cNvPr>
          <p:cNvSpPr>
            <a:spLocks noGrp="1"/>
          </p:cNvSpPr>
          <p:nvPr>
            <p:ph type="title"/>
          </p:nvPr>
        </p:nvSpPr>
        <p:spPr/>
        <p:txBody>
          <a:bodyPr>
            <a:normAutofit/>
          </a:bodyPr>
          <a:lstStyle/>
          <a:p>
            <a:pPr algn="ctr"/>
            <a:r>
              <a:rPr lang="en-US" sz="6000" dirty="0" err="1">
                <a:solidFill>
                  <a:schemeClr val="accent6">
                    <a:lumMod val="50000"/>
                  </a:schemeClr>
                </a:solidFill>
              </a:rPr>
              <a:t>Geiriau</a:t>
            </a:r>
            <a:r>
              <a:rPr lang="en-US" sz="6000" dirty="0">
                <a:solidFill>
                  <a:schemeClr val="accent6">
                    <a:lumMod val="50000"/>
                  </a:schemeClr>
                </a:solidFill>
              </a:rPr>
              <a:t> o </a:t>
            </a:r>
            <a:r>
              <a:rPr lang="en-US" sz="6000" dirty="0" err="1">
                <a:solidFill>
                  <a:schemeClr val="accent6">
                    <a:lumMod val="50000"/>
                  </a:schemeClr>
                </a:solidFill>
              </a:rPr>
              <a:t>Groeso</a:t>
            </a:r>
            <a:endParaRPr lang="en-US" sz="6000" dirty="0">
              <a:solidFill>
                <a:schemeClr val="accent6">
                  <a:lumMod val="50000"/>
                </a:schemeClr>
              </a:solidFill>
            </a:endParaRPr>
          </a:p>
        </p:txBody>
      </p:sp>
      <p:sp>
        <p:nvSpPr>
          <p:cNvPr id="3" name="Content Placeholder 2">
            <a:extLst>
              <a:ext uri="{FF2B5EF4-FFF2-40B4-BE49-F238E27FC236}">
                <a16:creationId xmlns:a16="http://schemas.microsoft.com/office/drawing/2014/main" id="{138444EE-732B-529B-64DD-F30C484A5C53}"/>
              </a:ext>
            </a:extLst>
          </p:cNvPr>
          <p:cNvSpPr>
            <a:spLocks noGrp="1"/>
          </p:cNvSpPr>
          <p:nvPr>
            <p:ph idx="1"/>
          </p:nvPr>
        </p:nvSpPr>
        <p:spPr/>
        <p:txBody>
          <a:bodyPr>
            <a:normAutofit/>
          </a:bodyPr>
          <a:lstStyle/>
          <a:p>
            <a:pPr marL="0" indent="0">
              <a:buNone/>
            </a:pPr>
            <a:endParaRPr lang="en-US" sz="4000" dirty="0"/>
          </a:p>
        </p:txBody>
      </p:sp>
      <p:pic>
        <p:nvPicPr>
          <p:cNvPr id="4" name="Picture 3">
            <a:extLst>
              <a:ext uri="{FF2B5EF4-FFF2-40B4-BE49-F238E27FC236}">
                <a16:creationId xmlns:a16="http://schemas.microsoft.com/office/drawing/2014/main" id="{E8981573-5B97-1926-4A8B-73E05D805AC7}"/>
              </a:ext>
            </a:extLst>
          </p:cNvPr>
          <p:cNvPicPr>
            <a:picLocks noChangeAspect="1"/>
          </p:cNvPicPr>
          <p:nvPr/>
        </p:nvPicPr>
        <p:blipFill>
          <a:blip r:embed="rId2"/>
          <a:stretch>
            <a:fillRect/>
          </a:stretch>
        </p:blipFill>
        <p:spPr>
          <a:xfrm>
            <a:off x="9584441" y="4297363"/>
            <a:ext cx="2209800" cy="1879600"/>
          </a:xfrm>
          <a:prstGeom prst="rect">
            <a:avLst/>
          </a:prstGeom>
        </p:spPr>
      </p:pic>
    </p:spTree>
    <p:extLst>
      <p:ext uri="{BB962C8B-B14F-4D97-AF65-F5344CB8AC3E}">
        <p14:creationId xmlns:p14="http://schemas.microsoft.com/office/powerpoint/2010/main" val="37197304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063121-67AA-A8B8-F2F8-8E90A1EDC65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23626DE-BF1E-8159-76B9-8A8183DC92F7}"/>
              </a:ext>
            </a:extLst>
          </p:cNvPr>
          <p:cNvSpPr>
            <a:spLocks noGrp="1"/>
          </p:cNvSpPr>
          <p:nvPr>
            <p:ph type="title"/>
          </p:nvPr>
        </p:nvSpPr>
        <p:spPr>
          <a:xfrm>
            <a:off x="998621" y="296569"/>
            <a:ext cx="10515600" cy="1325563"/>
          </a:xfrm>
        </p:spPr>
        <p:txBody>
          <a:bodyPr>
            <a:normAutofit/>
          </a:bodyPr>
          <a:lstStyle/>
          <a:p>
            <a:r>
              <a:rPr lang="en-US" sz="6000" dirty="0" err="1">
                <a:solidFill>
                  <a:schemeClr val="accent6">
                    <a:lumMod val="50000"/>
                  </a:schemeClr>
                </a:solidFill>
              </a:rPr>
              <a:t>Cân</a:t>
            </a:r>
            <a:r>
              <a:rPr lang="en-US" sz="6000" dirty="0">
                <a:solidFill>
                  <a:schemeClr val="accent6">
                    <a:lumMod val="50000"/>
                  </a:schemeClr>
                </a:solidFill>
              </a:rPr>
              <a:t> </a:t>
            </a:r>
            <a:r>
              <a:rPr lang="en-US" sz="6000" dirty="0" err="1">
                <a:solidFill>
                  <a:schemeClr val="accent6">
                    <a:lumMod val="50000"/>
                  </a:schemeClr>
                </a:solidFill>
              </a:rPr>
              <a:t>Agoriadol</a:t>
            </a:r>
            <a:endParaRPr lang="en-US" sz="6000" dirty="0">
              <a:solidFill>
                <a:schemeClr val="accent6">
                  <a:lumMod val="50000"/>
                </a:schemeClr>
              </a:solidFill>
            </a:endParaRPr>
          </a:p>
        </p:txBody>
      </p:sp>
      <p:sp>
        <p:nvSpPr>
          <p:cNvPr id="3" name="Content Placeholder 2">
            <a:extLst>
              <a:ext uri="{FF2B5EF4-FFF2-40B4-BE49-F238E27FC236}">
                <a16:creationId xmlns:a16="http://schemas.microsoft.com/office/drawing/2014/main" id="{B1F7361D-207E-F7CB-525B-5B1DBFAAD951}"/>
              </a:ext>
            </a:extLst>
          </p:cNvPr>
          <p:cNvSpPr>
            <a:spLocks noGrp="1"/>
          </p:cNvSpPr>
          <p:nvPr>
            <p:ph idx="1"/>
          </p:nvPr>
        </p:nvSpPr>
        <p:spPr>
          <a:xfrm>
            <a:off x="998621" y="1392488"/>
            <a:ext cx="10515600" cy="4351338"/>
          </a:xfrm>
        </p:spPr>
        <p:txBody>
          <a:bodyPr>
            <a:noAutofit/>
          </a:bodyPr>
          <a:lstStyle/>
          <a:p>
            <a:pPr marL="0" indent="0">
              <a:lnSpc>
                <a:spcPct val="100000"/>
              </a:lnSpc>
              <a:spcBef>
                <a:spcPts val="0"/>
              </a:spcBef>
              <a:buNone/>
            </a:pPr>
            <a:r>
              <a:rPr lang="cy-GB" sz="4000" dirty="0"/>
              <a:t>Dyro dy gariad i’n clymu,</a:t>
            </a:r>
            <a:br>
              <a:rPr lang="cy-GB" sz="4000" dirty="0"/>
            </a:br>
            <a:r>
              <a:rPr lang="cy-GB" sz="4000" dirty="0"/>
              <a:t>dy gariad fyddo’n ein plith; </a:t>
            </a:r>
            <a:br>
              <a:rPr lang="cy-GB" sz="4000" dirty="0"/>
            </a:br>
            <a:r>
              <a:rPr lang="cy-GB" sz="4000" dirty="0"/>
              <a:t>dyro dy gariad i Gymru,</a:t>
            </a:r>
            <a:br>
              <a:rPr lang="cy-GB" sz="4000" dirty="0"/>
            </a:br>
            <a:r>
              <a:rPr lang="cy-GB" sz="4000" dirty="0"/>
              <a:t>bendithion gwasgar fel gwlith: </a:t>
            </a:r>
            <a:br>
              <a:rPr lang="cy-GB" sz="4000" dirty="0"/>
            </a:br>
            <a:r>
              <a:rPr lang="cy-GB" sz="4000" dirty="0"/>
              <a:t>dysg inni ddeall o’r newydd</a:t>
            </a:r>
            <a:br>
              <a:rPr lang="cy-GB" sz="4000" dirty="0"/>
            </a:br>
            <a:r>
              <a:rPr lang="cy-GB" sz="4000" dirty="0"/>
              <a:t>holl ystyr cariad at frawd; </a:t>
            </a:r>
            <a:br>
              <a:rPr lang="cy-GB" sz="4000" dirty="0"/>
            </a:br>
            <a:r>
              <a:rPr lang="cy-GB" sz="4000" dirty="0"/>
              <a:t>dyro dy gariad i’n clymu,</a:t>
            </a:r>
            <a:br>
              <a:rPr lang="cy-GB" sz="4000" dirty="0"/>
            </a:br>
            <a:r>
              <a:rPr lang="cy-GB" sz="4000" dirty="0"/>
              <a:t>	dy gariad di.</a:t>
            </a:r>
            <a:endParaRPr lang="en-GB" sz="4000" dirty="0"/>
          </a:p>
          <a:p>
            <a:endParaRPr lang="en-US" dirty="0"/>
          </a:p>
        </p:txBody>
      </p:sp>
      <p:pic>
        <p:nvPicPr>
          <p:cNvPr id="4" name="Picture 3">
            <a:extLst>
              <a:ext uri="{FF2B5EF4-FFF2-40B4-BE49-F238E27FC236}">
                <a16:creationId xmlns:a16="http://schemas.microsoft.com/office/drawing/2014/main" id="{EF23489C-8582-8763-2538-065C376941AC}"/>
              </a:ext>
            </a:extLst>
          </p:cNvPr>
          <p:cNvPicPr>
            <a:picLocks noChangeAspect="1"/>
          </p:cNvPicPr>
          <p:nvPr/>
        </p:nvPicPr>
        <p:blipFill>
          <a:blip r:embed="rId2"/>
          <a:stretch>
            <a:fillRect/>
          </a:stretch>
        </p:blipFill>
        <p:spPr>
          <a:xfrm>
            <a:off x="9584441" y="4297363"/>
            <a:ext cx="2209800" cy="1879600"/>
          </a:xfrm>
          <a:prstGeom prst="rect">
            <a:avLst/>
          </a:prstGeom>
        </p:spPr>
      </p:pic>
    </p:spTree>
    <p:extLst>
      <p:ext uri="{BB962C8B-B14F-4D97-AF65-F5344CB8AC3E}">
        <p14:creationId xmlns:p14="http://schemas.microsoft.com/office/powerpoint/2010/main" val="34433195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DCF696-C1E7-159C-098F-2BED5E1C14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9C42FB7-2C9A-B9D4-C626-0890E5422BA6}"/>
              </a:ext>
            </a:extLst>
          </p:cNvPr>
          <p:cNvSpPr>
            <a:spLocks noGrp="1"/>
          </p:cNvSpPr>
          <p:nvPr>
            <p:ph type="title"/>
          </p:nvPr>
        </p:nvSpPr>
        <p:spPr/>
        <p:txBody>
          <a:bodyPr>
            <a:normAutofit/>
          </a:bodyPr>
          <a:lstStyle/>
          <a:p>
            <a:pPr algn="ctr"/>
            <a:r>
              <a:rPr lang="en-US" sz="6000" dirty="0" err="1">
                <a:solidFill>
                  <a:schemeClr val="accent6">
                    <a:lumMod val="50000"/>
                  </a:schemeClr>
                </a:solidFill>
              </a:rPr>
              <a:t>Gweddi</a:t>
            </a:r>
            <a:r>
              <a:rPr lang="en-US" sz="6000" dirty="0">
                <a:solidFill>
                  <a:schemeClr val="accent6">
                    <a:lumMod val="50000"/>
                  </a:schemeClr>
                </a:solidFill>
              </a:rPr>
              <a:t> </a:t>
            </a:r>
            <a:r>
              <a:rPr lang="en-US" sz="6000" dirty="0" err="1">
                <a:solidFill>
                  <a:schemeClr val="accent6">
                    <a:lumMod val="50000"/>
                  </a:schemeClr>
                </a:solidFill>
              </a:rPr>
              <a:t>Agoriadol</a:t>
            </a:r>
            <a:endParaRPr lang="en-US" sz="6000" dirty="0">
              <a:solidFill>
                <a:schemeClr val="accent6">
                  <a:lumMod val="50000"/>
                </a:schemeClr>
              </a:solidFill>
            </a:endParaRPr>
          </a:p>
        </p:txBody>
      </p:sp>
      <p:pic>
        <p:nvPicPr>
          <p:cNvPr id="4" name="Picture 3">
            <a:extLst>
              <a:ext uri="{FF2B5EF4-FFF2-40B4-BE49-F238E27FC236}">
                <a16:creationId xmlns:a16="http://schemas.microsoft.com/office/drawing/2014/main" id="{98FA8F28-8B9D-3953-9FB9-8C5B6D333836}"/>
              </a:ext>
            </a:extLst>
          </p:cNvPr>
          <p:cNvPicPr>
            <a:picLocks noChangeAspect="1"/>
          </p:cNvPicPr>
          <p:nvPr/>
        </p:nvPicPr>
        <p:blipFill>
          <a:blip r:embed="rId2"/>
          <a:stretch>
            <a:fillRect/>
          </a:stretch>
        </p:blipFill>
        <p:spPr>
          <a:xfrm>
            <a:off x="9584441" y="4297363"/>
            <a:ext cx="2209800" cy="1879600"/>
          </a:xfrm>
          <a:prstGeom prst="rect">
            <a:avLst/>
          </a:prstGeom>
        </p:spPr>
      </p:pic>
      <p:pic>
        <p:nvPicPr>
          <p:cNvPr id="5" name="Picture 4">
            <a:extLst>
              <a:ext uri="{FF2B5EF4-FFF2-40B4-BE49-F238E27FC236}">
                <a16:creationId xmlns:a16="http://schemas.microsoft.com/office/drawing/2014/main" id="{55222680-1034-4CDC-C7ED-D04154AD1604}"/>
              </a:ext>
            </a:extLst>
          </p:cNvPr>
          <p:cNvPicPr>
            <a:picLocks noChangeAspect="1"/>
          </p:cNvPicPr>
          <p:nvPr/>
        </p:nvPicPr>
        <p:blipFill>
          <a:blip r:embed="rId3"/>
          <a:stretch>
            <a:fillRect/>
          </a:stretch>
        </p:blipFill>
        <p:spPr>
          <a:xfrm>
            <a:off x="4529847" y="2386220"/>
            <a:ext cx="3132305" cy="3132305"/>
          </a:xfrm>
          <a:prstGeom prst="rect">
            <a:avLst/>
          </a:prstGeom>
        </p:spPr>
      </p:pic>
    </p:spTree>
    <p:extLst>
      <p:ext uri="{BB962C8B-B14F-4D97-AF65-F5344CB8AC3E}">
        <p14:creationId xmlns:p14="http://schemas.microsoft.com/office/powerpoint/2010/main" val="15859977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8923DB-6CC0-AE15-D657-77254A42F85E}"/>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AED23D5-085F-DFD5-AF24-A9CFE5883B9E}"/>
              </a:ext>
            </a:extLst>
          </p:cNvPr>
          <p:cNvSpPr>
            <a:spLocks noGrp="1"/>
          </p:cNvSpPr>
          <p:nvPr>
            <p:ph idx="1"/>
          </p:nvPr>
        </p:nvSpPr>
        <p:spPr>
          <a:xfrm>
            <a:off x="716332" y="583446"/>
            <a:ext cx="10515600" cy="4351338"/>
          </a:xfrm>
        </p:spPr>
        <p:txBody>
          <a:bodyPr>
            <a:noAutofit/>
          </a:bodyPr>
          <a:lstStyle/>
          <a:p>
            <a:pPr marL="0" indent="0">
              <a:buNone/>
            </a:pPr>
            <a:r>
              <a:rPr lang="cy-GB" sz="4000" b="1" dirty="0">
                <a:solidFill>
                  <a:schemeClr val="accent6">
                    <a:lumMod val="50000"/>
                  </a:schemeClr>
                </a:solidFill>
              </a:rPr>
              <a:t>Pawb</a:t>
            </a:r>
            <a:r>
              <a:rPr lang="cy-GB" sz="4000" dirty="0"/>
              <a:t>:</a:t>
            </a:r>
            <a:r>
              <a:rPr lang="cy-GB" sz="4000" b="1" dirty="0"/>
              <a:t>	</a:t>
            </a:r>
          </a:p>
          <a:p>
            <a:pPr marL="0" indent="0">
              <a:lnSpc>
                <a:spcPct val="100000"/>
              </a:lnSpc>
              <a:buNone/>
            </a:pPr>
            <a:r>
              <a:rPr lang="cy-GB" sz="4000" b="1" dirty="0"/>
              <a:t>Ein Tad yn y nefoedd,</a:t>
            </a:r>
            <a:endParaRPr lang="en-GB" sz="4000" dirty="0"/>
          </a:p>
          <a:p>
            <a:pPr marL="0" indent="0">
              <a:lnSpc>
                <a:spcPct val="100000"/>
              </a:lnSpc>
              <a:buNone/>
            </a:pPr>
            <a:r>
              <a:rPr lang="cy-GB" sz="4000" b="1" dirty="0"/>
              <a:t>sancteiddier dy enw;</a:t>
            </a:r>
            <a:endParaRPr lang="en-GB" sz="4000" dirty="0"/>
          </a:p>
          <a:p>
            <a:pPr marL="0" indent="0">
              <a:lnSpc>
                <a:spcPct val="100000"/>
              </a:lnSpc>
              <a:buNone/>
            </a:pPr>
            <a:r>
              <a:rPr lang="cy-GB" sz="4000" b="1" dirty="0"/>
              <a:t>deled dy deyrnas;</a:t>
            </a:r>
            <a:endParaRPr lang="en-GB" sz="4000" dirty="0"/>
          </a:p>
          <a:p>
            <a:pPr marL="0" indent="0">
              <a:lnSpc>
                <a:spcPct val="100000"/>
              </a:lnSpc>
              <a:buNone/>
            </a:pPr>
            <a:r>
              <a:rPr lang="cy-GB" sz="4000" b="1" dirty="0"/>
              <a:t>gwneler dy ewyllys,</a:t>
            </a:r>
            <a:endParaRPr lang="en-GB" sz="4000" dirty="0"/>
          </a:p>
          <a:p>
            <a:pPr marL="0" indent="0">
              <a:lnSpc>
                <a:spcPct val="100000"/>
              </a:lnSpc>
              <a:buNone/>
            </a:pPr>
            <a:r>
              <a:rPr lang="cy-GB" sz="4000" b="1" dirty="0"/>
              <a:t>ar y ddaear fel yn y nef.</a:t>
            </a:r>
            <a:endParaRPr lang="en-GB" sz="4000" dirty="0"/>
          </a:p>
        </p:txBody>
      </p:sp>
      <p:pic>
        <p:nvPicPr>
          <p:cNvPr id="4" name="Picture 3">
            <a:extLst>
              <a:ext uri="{FF2B5EF4-FFF2-40B4-BE49-F238E27FC236}">
                <a16:creationId xmlns:a16="http://schemas.microsoft.com/office/drawing/2014/main" id="{E680DCB2-AC8A-BC9A-057F-F6E3A5EDA824}"/>
              </a:ext>
            </a:extLst>
          </p:cNvPr>
          <p:cNvPicPr>
            <a:picLocks noChangeAspect="1"/>
          </p:cNvPicPr>
          <p:nvPr/>
        </p:nvPicPr>
        <p:blipFill>
          <a:blip r:embed="rId2"/>
          <a:stretch>
            <a:fillRect/>
          </a:stretch>
        </p:blipFill>
        <p:spPr>
          <a:xfrm>
            <a:off x="9584441" y="4297363"/>
            <a:ext cx="2209800" cy="1879600"/>
          </a:xfrm>
          <a:prstGeom prst="rect">
            <a:avLst/>
          </a:prstGeom>
        </p:spPr>
      </p:pic>
      <p:pic>
        <p:nvPicPr>
          <p:cNvPr id="2" name="Picture 1">
            <a:extLst>
              <a:ext uri="{FF2B5EF4-FFF2-40B4-BE49-F238E27FC236}">
                <a16:creationId xmlns:a16="http://schemas.microsoft.com/office/drawing/2014/main" id="{D67A9B47-BFFE-3A29-2A86-AD259321330F}"/>
              </a:ext>
            </a:extLst>
          </p:cNvPr>
          <p:cNvPicPr>
            <a:picLocks noChangeAspect="1"/>
          </p:cNvPicPr>
          <p:nvPr/>
        </p:nvPicPr>
        <p:blipFill>
          <a:blip r:embed="rId3"/>
          <a:stretch>
            <a:fillRect/>
          </a:stretch>
        </p:blipFill>
        <p:spPr>
          <a:xfrm>
            <a:off x="10029693" y="681037"/>
            <a:ext cx="1085182" cy="1085182"/>
          </a:xfrm>
          <a:prstGeom prst="rect">
            <a:avLst/>
          </a:prstGeom>
        </p:spPr>
      </p:pic>
    </p:spTree>
    <p:extLst>
      <p:ext uri="{BB962C8B-B14F-4D97-AF65-F5344CB8AC3E}">
        <p14:creationId xmlns:p14="http://schemas.microsoft.com/office/powerpoint/2010/main" val="35821362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24D3F7-056C-D56E-9A63-87AA56A86BA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189466D-A9DA-82E6-2678-D89AE54CF217}"/>
              </a:ext>
            </a:extLst>
          </p:cNvPr>
          <p:cNvSpPr>
            <a:spLocks noGrp="1"/>
          </p:cNvSpPr>
          <p:nvPr>
            <p:ph idx="1"/>
          </p:nvPr>
        </p:nvSpPr>
        <p:spPr>
          <a:xfrm>
            <a:off x="593271" y="384968"/>
            <a:ext cx="10967358" cy="6064818"/>
          </a:xfrm>
        </p:spPr>
        <p:txBody>
          <a:bodyPr>
            <a:noAutofit/>
          </a:bodyPr>
          <a:lstStyle/>
          <a:p>
            <a:pPr marL="0" indent="0">
              <a:lnSpc>
                <a:spcPct val="100000"/>
              </a:lnSpc>
              <a:buNone/>
            </a:pPr>
            <a:r>
              <a:rPr lang="cy-GB" sz="4000" b="1" dirty="0"/>
              <a:t>Dyro inni heddiw ein bara beunyddiol;</a:t>
            </a:r>
            <a:br>
              <a:rPr lang="en-GB" sz="4000" b="1" dirty="0"/>
            </a:br>
            <a:r>
              <a:rPr lang="cy-GB" sz="4000" b="1" dirty="0"/>
              <a:t>a maddau inni ein troseddau, </a:t>
            </a:r>
            <a:br>
              <a:rPr lang="cy-GB" sz="4000" b="1" dirty="0"/>
            </a:br>
            <a:r>
              <a:rPr lang="cy-GB" sz="4000" b="1" dirty="0"/>
              <a:t>fel yr ŷm ni wedi maddau </a:t>
            </a:r>
            <a:br>
              <a:rPr lang="cy-GB" sz="4000" b="1" dirty="0"/>
            </a:br>
            <a:r>
              <a:rPr lang="cy-GB" sz="4000" b="1" dirty="0"/>
              <a:t>i’r rhai a droseddodd yn ein herbyn;</a:t>
            </a:r>
            <a:endParaRPr lang="en-GB" sz="4000" b="1" dirty="0"/>
          </a:p>
          <a:p>
            <a:pPr marL="0" indent="0">
              <a:lnSpc>
                <a:spcPct val="100000"/>
              </a:lnSpc>
              <a:buNone/>
            </a:pPr>
            <a:r>
              <a:rPr lang="cy-GB" sz="4000" b="1" dirty="0"/>
              <a:t>a phaid â’n dwyn i brawf, </a:t>
            </a:r>
            <a:br>
              <a:rPr lang="cy-GB" sz="4000" b="1" dirty="0"/>
            </a:br>
            <a:r>
              <a:rPr lang="cy-GB" sz="4000" b="1" dirty="0"/>
              <a:t>ond gwared ni rhag drwg, </a:t>
            </a:r>
            <a:br>
              <a:rPr lang="cy-GB" sz="4000" b="1" dirty="0"/>
            </a:br>
            <a:r>
              <a:rPr lang="cy-GB" sz="4000" b="1" dirty="0"/>
              <a:t>canys eiddot ti yw’r nerth a’r gogoniant,</a:t>
            </a:r>
            <a:br>
              <a:rPr lang="en-GB" sz="4000" b="1" dirty="0"/>
            </a:br>
            <a:r>
              <a:rPr lang="cy-GB" sz="4000" b="1" dirty="0"/>
              <a:t>yn oes oesoedd.</a:t>
            </a:r>
            <a:endParaRPr lang="en-GB" sz="4000" b="1" dirty="0"/>
          </a:p>
          <a:p>
            <a:pPr marL="0" indent="0">
              <a:lnSpc>
                <a:spcPct val="100000"/>
              </a:lnSpc>
              <a:buNone/>
            </a:pPr>
            <a:r>
              <a:rPr lang="cy-GB" sz="4000" b="1" dirty="0"/>
              <a:t>Amen.</a:t>
            </a:r>
            <a:r>
              <a:rPr lang="en-GB" sz="4000" b="1" dirty="0"/>
              <a:t> </a:t>
            </a:r>
            <a:endParaRPr lang="en-US" sz="4000" b="1" dirty="0"/>
          </a:p>
        </p:txBody>
      </p:sp>
      <p:pic>
        <p:nvPicPr>
          <p:cNvPr id="4" name="Picture 3">
            <a:extLst>
              <a:ext uri="{FF2B5EF4-FFF2-40B4-BE49-F238E27FC236}">
                <a16:creationId xmlns:a16="http://schemas.microsoft.com/office/drawing/2014/main" id="{E71FE437-B52C-A2F7-4887-19347AB6D45E}"/>
              </a:ext>
            </a:extLst>
          </p:cNvPr>
          <p:cNvPicPr>
            <a:picLocks noChangeAspect="1"/>
          </p:cNvPicPr>
          <p:nvPr/>
        </p:nvPicPr>
        <p:blipFill>
          <a:blip r:embed="rId2"/>
          <a:stretch>
            <a:fillRect/>
          </a:stretch>
        </p:blipFill>
        <p:spPr>
          <a:xfrm>
            <a:off x="9584441" y="4297363"/>
            <a:ext cx="2209800" cy="1879600"/>
          </a:xfrm>
          <a:prstGeom prst="rect">
            <a:avLst/>
          </a:prstGeom>
        </p:spPr>
      </p:pic>
      <p:pic>
        <p:nvPicPr>
          <p:cNvPr id="7" name="Picture 6">
            <a:extLst>
              <a:ext uri="{FF2B5EF4-FFF2-40B4-BE49-F238E27FC236}">
                <a16:creationId xmlns:a16="http://schemas.microsoft.com/office/drawing/2014/main" id="{74029BC2-DABE-69B0-F17A-ED708D62A810}"/>
              </a:ext>
            </a:extLst>
          </p:cNvPr>
          <p:cNvPicPr>
            <a:picLocks noChangeAspect="1"/>
          </p:cNvPicPr>
          <p:nvPr/>
        </p:nvPicPr>
        <p:blipFill>
          <a:blip r:embed="rId3"/>
          <a:stretch>
            <a:fillRect/>
          </a:stretch>
        </p:blipFill>
        <p:spPr>
          <a:xfrm>
            <a:off x="10146750" y="408214"/>
            <a:ext cx="1085182" cy="1085182"/>
          </a:xfrm>
          <a:prstGeom prst="rect">
            <a:avLst/>
          </a:prstGeom>
        </p:spPr>
      </p:pic>
    </p:spTree>
    <p:extLst>
      <p:ext uri="{BB962C8B-B14F-4D97-AF65-F5344CB8AC3E}">
        <p14:creationId xmlns:p14="http://schemas.microsoft.com/office/powerpoint/2010/main" val="39572192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84A851-8EB2-2A25-379B-BA9B500F150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B49EFFC-B2F7-EA0A-6CCB-3AF542743147}"/>
              </a:ext>
            </a:extLst>
          </p:cNvPr>
          <p:cNvSpPr>
            <a:spLocks noGrp="1"/>
          </p:cNvSpPr>
          <p:nvPr>
            <p:ph idx="1"/>
          </p:nvPr>
        </p:nvSpPr>
        <p:spPr>
          <a:xfrm>
            <a:off x="758275" y="1676286"/>
            <a:ext cx="9861599" cy="4351338"/>
          </a:xfrm>
        </p:spPr>
        <p:txBody>
          <a:bodyPr>
            <a:noAutofit/>
          </a:bodyPr>
          <a:lstStyle/>
          <a:p>
            <a:pPr marL="0" indent="0">
              <a:lnSpc>
                <a:spcPct val="100000"/>
              </a:lnSpc>
              <a:buNone/>
            </a:pPr>
            <a:r>
              <a:rPr lang="cy-GB" sz="4000" dirty="0"/>
              <a:t>‘Dewch ataf fi, bawb sy’n flinedig ac yn llwythog, ac fe roddaf fi orffwystra i chwi. Cymerwch fy iau arnoch a dysgwch gennyf, oherwydd addfwyn ydwyf a gostyngedig o galon, ac fe gewch orffwystra i’ch eneidiau. Y mae fy iau i yn hawdd ei dwyn, a’m baich i yn ysgafn.’</a:t>
            </a:r>
            <a:endParaRPr lang="en-GB" sz="4000" dirty="0"/>
          </a:p>
          <a:p>
            <a:pPr marL="0" indent="0">
              <a:buNone/>
            </a:pPr>
            <a:endParaRPr lang="en-US" sz="4000" dirty="0"/>
          </a:p>
        </p:txBody>
      </p:sp>
      <p:pic>
        <p:nvPicPr>
          <p:cNvPr id="4" name="Picture 3">
            <a:extLst>
              <a:ext uri="{FF2B5EF4-FFF2-40B4-BE49-F238E27FC236}">
                <a16:creationId xmlns:a16="http://schemas.microsoft.com/office/drawing/2014/main" id="{09BAA94C-928C-1E25-060C-3350E8DF4332}"/>
              </a:ext>
            </a:extLst>
          </p:cNvPr>
          <p:cNvPicPr>
            <a:picLocks noChangeAspect="1"/>
          </p:cNvPicPr>
          <p:nvPr/>
        </p:nvPicPr>
        <p:blipFill>
          <a:blip r:embed="rId2"/>
          <a:stretch>
            <a:fillRect/>
          </a:stretch>
        </p:blipFill>
        <p:spPr>
          <a:xfrm>
            <a:off x="10240652" y="5274129"/>
            <a:ext cx="1771733" cy="1506991"/>
          </a:xfrm>
          <a:prstGeom prst="rect">
            <a:avLst/>
          </a:prstGeom>
        </p:spPr>
      </p:pic>
      <p:sp>
        <p:nvSpPr>
          <p:cNvPr id="6" name="Title 5">
            <a:extLst>
              <a:ext uri="{FF2B5EF4-FFF2-40B4-BE49-F238E27FC236}">
                <a16:creationId xmlns:a16="http://schemas.microsoft.com/office/drawing/2014/main" id="{350BA06D-01B9-2125-7405-B20DA17EDE8E}"/>
              </a:ext>
            </a:extLst>
          </p:cNvPr>
          <p:cNvSpPr>
            <a:spLocks noGrp="1"/>
          </p:cNvSpPr>
          <p:nvPr>
            <p:ph type="title"/>
          </p:nvPr>
        </p:nvSpPr>
        <p:spPr>
          <a:xfrm>
            <a:off x="571500" y="381167"/>
            <a:ext cx="11049000" cy="1325563"/>
          </a:xfrm>
        </p:spPr>
        <p:txBody>
          <a:bodyPr>
            <a:noAutofit/>
          </a:bodyPr>
          <a:lstStyle/>
          <a:p>
            <a:r>
              <a:rPr lang="en-US" sz="5400" dirty="0" err="1">
                <a:solidFill>
                  <a:schemeClr val="accent6">
                    <a:lumMod val="50000"/>
                  </a:schemeClr>
                </a:solidFill>
              </a:rPr>
              <a:t>Darlleniad</a:t>
            </a:r>
            <a:r>
              <a:rPr lang="en-US" sz="5400" dirty="0">
                <a:solidFill>
                  <a:schemeClr val="accent6">
                    <a:lumMod val="50000"/>
                  </a:schemeClr>
                </a:solidFill>
              </a:rPr>
              <a:t> </a:t>
            </a:r>
            <a:r>
              <a:rPr lang="en-US" sz="5400" dirty="0" err="1">
                <a:solidFill>
                  <a:schemeClr val="accent6">
                    <a:lumMod val="50000"/>
                  </a:schemeClr>
                </a:solidFill>
              </a:rPr>
              <a:t>o’r</a:t>
            </a:r>
            <a:r>
              <a:rPr lang="en-US" sz="5400" dirty="0">
                <a:solidFill>
                  <a:schemeClr val="accent6">
                    <a:lumMod val="50000"/>
                  </a:schemeClr>
                </a:solidFill>
              </a:rPr>
              <a:t> </a:t>
            </a:r>
            <a:r>
              <a:rPr lang="en-US" sz="5400" dirty="0" err="1">
                <a:solidFill>
                  <a:schemeClr val="accent6">
                    <a:lumMod val="50000"/>
                  </a:schemeClr>
                </a:solidFill>
              </a:rPr>
              <a:t>Beibl</a:t>
            </a:r>
            <a:r>
              <a:rPr lang="en-US" sz="5400" dirty="0">
                <a:solidFill>
                  <a:schemeClr val="accent6">
                    <a:lumMod val="50000"/>
                  </a:schemeClr>
                </a:solidFill>
              </a:rPr>
              <a:t> – Mathew 11:28–30</a:t>
            </a:r>
          </a:p>
        </p:txBody>
      </p:sp>
    </p:spTree>
    <p:extLst>
      <p:ext uri="{BB962C8B-B14F-4D97-AF65-F5344CB8AC3E}">
        <p14:creationId xmlns:p14="http://schemas.microsoft.com/office/powerpoint/2010/main" val="26897160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C0CEFC-E9FE-8C9D-430A-43FE9237777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FC419E8-BEBD-4F7B-184B-9E8C37A0B405}"/>
              </a:ext>
            </a:extLst>
          </p:cNvPr>
          <p:cNvSpPr>
            <a:spLocks noGrp="1"/>
          </p:cNvSpPr>
          <p:nvPr>
            <p:ph type="title"/>
          </p:nvPr>
        </p:nvSpPr>
        <p:spPr>
          <a:xfrm>
            <a:off x="674915" y="365125"/>
            <a:ext cx="10515600" cy="1325563"/>
          </a:xfrm>
        </p:spPr>
        <p:txBody>
          <a:bodyPr>
            <a:normAutofit/>
          </a:bodyPr>
          <a:lstStyle/>
          <a:p>
            <a:pPr algn="ctr"/>
            <a:r>
              <a:rPr lang="en-US" sz="6000" dirty="0" err="1">
                <a:solidFill>
                  <a:schemeClr val="accent6">
                    <a:lumMod val="50000"/>
                  </a:schemeClr>
                </a:solidFill>
              </a:rPr>
              <a:t>Gwahoddiad</a:t>
            </a:r>
            <a:endParaRPr lang="en-US" sz="6000" dirty="0">
              <a:solidFill>
                <a:schemeClr val="accent6">
                  <a:lumMod val="50000"/>
                </a:schemeClr>
              </a:solidFill>
            </a:endParaRPr>
          </a:p>
        </p:txBody>
      </p:sp>
      <p:sp>
        <p:nvSpPr>
          <p:cNvPr id="3" name="Content Placeholder 2">
            <a:extLst>
              <a:ext uri="{FF2B5EF4-FFF2-40B4-BE49-F238E27FC236}">
                <a16:creationId xmlns:a16="http://schemas.microsoft.com/office/drawing/2014/main" id="{4E6FAA34-C9CE-65EA-0E82-0355F346C775}"/>
              </a:ext>
            </a:extLst>
          </p:cNvPr>
          <p:cNvSpPr>
            <a:spLocks noGrp="1"/>
          </p:cNvSpPr>
          <p:nvPr>
            <p:ph idx="1"/>
          </p:nvPr>
        </p:nvSpPr>
        <p:spPr>
          <a:xfrm>
            <a:off x="674915" y="1690688"/>
            <a:ext cx="11065328" cy="4351338"/>
          </a:xfrm>
        </p:spPr>
        <p:txBody>
          <a:bodyPr>
            <a:noAutofit/>
          </a:bodyPr>
          <a:lstStyle/>
          <a:p>
            <a:pPr marL="0" indent="0">
              <a:lnSpc>
                <a:spcPct val="100000"/>
              </a:lnSpc>
              <a:spcBef>
                <a:spcPts val="0"/>
              </a:spcBef>
              <a:buNone/>
            </a:pPr>
            <a:r>
              <a:rPr lang="cy-GB" sz="4000" b="1" dirty="0">
                <a:solidFill>
                  <a:schemeClr val="accent6">
                    <a:lumMod val="50000"/>
                  </a:schemeClr>
                </a:solidFill>
              </a:rPr>
              <a:t>Arweinydd 1</a:t>
            </a:r>
            <a:r>
              <a:rPr lang="cy-GB" sz="4000" dirty="0"/>
              <a:t>:</a:t>
            </a:r>
            <a:r>
              <a:rPr lang="cy-GB" sz="4000" b="1" dirty="0"/>
              <a:t> </a:t>
            </a:r>
            <a:br>
              <a:rPr lang="cy-GB" sz="4000" b="1" dirty="0"/>
            </a:br>
            <a:r>
              <a:rPr lang="cy-GB" sz="4000" dirty="0"/>
              <a:t>Fe’n gwahoddir yn awr i ymateb i eiriau Iesu.</a:t>
            </a:r>
            <a:endParaRPr lang="en-GB" sz="4000" dirty="0"/>
          </a:p>
          <a:p>
            <a:pPr marL="0" indent="0">
              <a:lnSpc>
                <a:spcPct val="100000"/>
              </a:lnSpc>
              <a:spcBef>
                <a:spcPts val="0"/>
              </a:spcBef>
              <a:buNone/>
            </a:pPr>
            <a:r>
              <a:rPr lang="cy-GB" sz="4000" dirty="0"/>
              <a:t>Dewch at Iesu, pawb sy’n flinedig.</a:t>
            </a:r>
            <a:endParaRPr lang="en-GB" sz="4000" dirty="0"/>
          </a:p>
          <a:p>
            <a:pPr marL="0" indent="0">
              <a:lnSpc>
                <a:spcPct val="100000"/>
              </a:lnSpc>
              <a:spcBef>
                <a:spcPts val="0"/>
              </a:spcBef>
              <a:buNone/>
            </a:pPr>
            <a:r>
              <a:rPr lang="cy-GB" sz="4000" b="1" dirty="0">
                <a:solidFill>
                  <a:schemeClr val="accent6">
                    <a:lumMod val="50000"/>
                  </a:schemeClr>
                </a:solidFill>
              </a:rPr>
              <a:t>Pawb</a:t>
            </a:r>
            <a:r>
              <a:rPr lang="cy-GB" sz="4000" dirty="0"/>
              <a:t>:</a:t>
            </a:r>
            <a:r>
              <a:rPr lang="cy-GB" sz="4000" b="1" dirty="0"/>
              <a:t>		Fe ddown.</a:t>
            </a:r>
          </a:p>
          <a:p>
            <a:pPr marL="0" indent="0">
              <a:lnSpc>
                <a:spcPct val="100000"/>
              </a:lnSpc>
              <a:spcBef>
                <a:spcPts val="0"/>
              </a:spcBef>
              <a:buNone/>
            </a:pPr>
            <a:endParaRPr lang="en-GB" sz="2400" dirty="0"/>
          </a:p>
          <a:p>
            <a:pPr marL="0" indent="0">
              <a:lnSpc>
                <a:spcPct val="100000"/>
              </a:lnSpc>
              <a:spcBef>
                <a:spcPts val="0"/>
              </a:spcBef>
              <a:buNone/>
            </a:pPr>
            <a:r>
              <a:rPr lang="cy-GB" sz="4000" b="1" dirty="0">
                <a:solidFill>
                  <a:schemeClr val="accent6">
                    <a:lumMod val="50000"/>
                  </a:schemeClr>
                </a:solidFill>
              </a:rPr>
              <a:t>Arweinydd 1</a:t>
            </a:r>
            <a:r>
              <a:rPr lang="cy-GB" sz="4000" dirty="0"/>
              <a:t>:</a:t>
            </a:r>
            <a:r>
              <a:rPr lang="cy-GB" sz="4000" b="1" dirty="0"/>
              <a:t> 	</a:t>
            </a:r>
            <a:br>
              <a:rPr lang="cy-GB" sz="4000" b="1" dirty="0"/>
            </a:br>
            <a:r>
              <a:rPr lang="cy-GB" sz="4000" dirty="0"/>
              <a:t>Dewch at Iesu, pawb sy’n cario beichiau trymion.</a:t>
            </a:r>
            <a:endParaRPr lang="en-GB" sz="4000" dirty="0"/>
          </a:p>
          <a:p>
            <a:pPr marL="0" indent="0">
              <a:lnSpc>
                <a:spcPct val="100000"/>
              </a:lnSpc>
              <a:spcBef>
                <a:spcPts val="0"/>
              </a:spcBef>
              <a:buNone/>
            </a:pPr>
            <a:r>
              <a:rPr lang="cy-GB" sz="4000" b="1" dirty="0">
                <a:solidFill>
                  <a:schemeClr val="accent6">
                    <a:lumMod val="50000"/>
                  </a:schemeClr>
                </a:solidFill>
              </a:rPr>
              <a:t>Pawb</a:t>
            </a:r>
            <a:r>
              <a:rPr lang="cy-GB" sz="4000" b="1" dirty="0"/>
              <a:t>: 		Fe ddown.</a:t>
            </a:r>
            <a:endParaRPr lang="en-GB" sz="4000" dirty="0"/>
          </a:p>
          <a:p>
            <a:pPr marL="0" indent="0">
              <a:buNone/>
            </a:pPr>
            <a:endParaRPr lang="en-US" sz="4000" dirty="0"/>
          </a:p>
        </p:txBody>
      </p:sp>
      <p:pic>
        <p:nvPicPr>
          <p:cNvPr id="4" name="Picture 3">
            <a:extLst>
              <a:ext uri="{FF2B5EF4-FFF2-40B4-BE49-F238E27FC236}">
                <a16:creationId xmlns:a16="http://schemas.microsoft.com/office/drawing/2014/main" id="{2F2ED8F9-EC56-966E-9137-84CF5CBCA2F0}"/>
              </a:ext>
            </a:extLst>
          </p:cNvPr>
          <p:cNvPicPr>
            <a:picLocks noChangeAspect="1"/>
          </p:cNvPicPr>
          <p:nvPr/>
        </p:nvPicPr>
        <p:blipFill>
          <a:blip r:embed="rId2"/>
          <a:stretch>
            <a:fillRect/>
          </a:stretch>
        </p:blipFill>
        <p:spPr>
          <a:xfrm>
            <a:off x="11015097" y="5771435"/>
            <a:ext cx="1003975" cy="853956"/>
          </a:xfrm>
          <a:prstGeom prst="rect">
            <a:avLst/>
          </a:prstGeom>
        </p:spPr>
      </p:pic>
    </p:spTree>
    <p:extLst>
      <p:ext uri="{BB962C8B-B14F-4D97-AF65-F5344CB8AC3E}">
        <p14:creationId xmlns:p14="http://schemas.microsoft.com/office/powerpoint/2010/main" val="37250035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6B6AFB-E5B0-0F27-277D-933572EB4EF5}"/>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1C064B9-7834-A006-5E02-C95E94A9CDB1}"/>
              </a:ext>
            </a:extLst>
          </p:cNvPr>
          <p:cNvSpPr>
            <a:spLocks noGrp="1"/>
          </p:cNvSpPr>
          <p:nvPr>
            <p:ph idx="1"/>
          </p:nvPr>
        </p:nvSpPr>
        <p:spPr>
          <a:xfrm>
            <a:off x="563336" y="922791"/>
            <a:ext cx="11065328" cy="4351338"/>
          </a:xfrm>
        </p:spPr>
        <p:txBody>
          <a:bodyPr>
            <a:noAutofit/>
          </a:bodyPr>
          <a:lstStyle/>
          <a:p>
            <a:pPr marL="0" indent="0">
              <a:lnSpc>
                <a:spcPct val="100000"/>
              </a:lnSpc>
              <a:spcBef>
                <a:spcPts val="0"/>
              </a:spcBef>
              <a:buNone/>
            </a:pPr>
            <a:r>
              <a:rPr lang="cy-GB" sz="4000" b="1" dirty="0">
                <a:solidFill>
                  <a:schemeClr val="accent6">
                    <a:lumMod val="50000"/>
                  </a:schemeClr>
                </a:solidFill>
              </a:rPr>
              <a:t>Arweinydd 1</a:t>
            </a:r>
            <a:r>
              <a:rPr lang="cy-GB" sz="4000" dirty="0"/>
              <a:t>:</a:t>
            </a:r>
            <a:r>
              <a:rPr lang="cy-GB" sz="4000" b="1" dirty="0"/>
              <a:t> </a:t>
            </a:r>
          </a:p>
          <a:p>
            <a:pPr marL="0" indent="0">
              <a:lnSpc>
                <a:spcPct val="100000"/>
              </a:lnSpc>
              <a:spcBef>
                <a:spcPts val="0"/>
              </a:spcBef>
              <a:buNone/>
            </a:pPr>
            <a:r>
              <a:rPr lang="cy-GB" sz="4000" dirty="0"/>
              <a:t>Bydd Duw’n rhoi gorffwystra i chi.</a:t>
            </a:r>
            <a:endParaRPr lang="en-GB" sz="4000" dirty="0"/>
          </a:p>
          <a:p>
            <a:pPr marL="0" indent="0">
              <a:lnSpc>
                <a:spcPct val="100000"/>
              </a:lnSpc>
              <a:spcBef>
                <a:spcPts val="0"/>
              </a:spcBef>
              <a:buNone/>
            </a:pPr>
            <a:r>
              <a:rPr lang="cy-GB" sz="4000" b="1" dirty="0">
                <a:solidFill>
                  <a:schemeClr val="accent6">
                    <a:lumMod val="50000"/>
                  </a:schemeClr>
                </a:solidFill>
              </a:rPr>
              <a:t>Pawb</a:t>
            </a:r>
            <a:r>
              <a:rPr lang="cy-GB" sz="4000" dirty="0"/>
              <a:t>:</a:t>
            </a:r>
            <a:r>
              <a:rPr lang="cy-GB" sz="4000" b="1" dirty="0"/>
              <a:t> 		Bydd Duw’n rhoi gorffwystra i ni.</a:t>
            </a:r>
          </a:p>
          <a:p>
            <a:pPr marL="0" indent="0">
              <a:lnSpc>
                <a:spcPct val="100000"/>
              </a:lnSpc>
              <a:spcBef>
                <a:spcPts val="0"/>
              </a:spcBef>
              <a:buNone/>
            </a:pPr>
            <a:endParaRPr lang="en-GB" sz="4000" dirty="0"/>
          </a:p>
          <a:p>
            <a:pPr marL="0" indent="0">
              <a:lnSpc>
                <a:spcPct val="100000"/>
              </a:lnSpc>
              <a:spcBef>
                <a:spcPts val="0"/>
              </a:spcBef>
              <a:buNone/>
            </a:pPr>
            <a:r>
              <a:rPr lang="cy-GB" sz="4000" b="1" dirty="0">
                <a:solidFill>
                  <a:schemeClr val="accent6">
                    <a:lumMod val="50000"/>
                  </a:schemeClr>
                </a:solidFill>
              </a:rPr>
              <a:t>Arweinydd 1</a:t>
            </a:r>
            <a:r>
              <a:rPr lang="cy-GB" sz="4000" dirty="0"/>
              <a:t>:</a:t>
            </a:r>
            <a:r>
              <a:rPr lang="cy-GB" sz="4000" b="1" dirty="0"/>
              <a:t> </a:t>
            </a:r>
          </a:p>
          <a:p>
            <a:pPr marL="0" indent="0">
              <a:lnSpc>
                <a:spcPct val="100000"/>
              </a:lnSpc>
              <a:spcBef>
                <a:spcPts val="0"/>
              </a:spcBef>
              <a:buNone/>
            </a:pPr>
            <a:r>
              <a:rPr lang="cy-GB" sz="4000" dirty="0"/>
              <a:t>Cymerwch yr iau y mae Iesu’n ei chynnig.</a:t>
            </a:r>
            <a:endParaRPr lang="en-GB" sz="4000" dirty="0"/>
          </a:p>
          <a:p>
            <a:pPr marL="0" indent="0">
              <a:lnSpc>
                <a:spcPct val="100000"/>
              </a:lnSpc>
              <a:spcBef>
                <a:spcPts val="0"/>
              </a:spcBef>
              <a:buNone/>
            </a:pPr>
            <a:r>
              <a:rPr lang="cy-GB" sz="4000" b="1" dirty="0">
                <a:solidFill>
                  <a:schemeClr val="accent6">
                    <a:lumMod val="50000"/>
                  </a:schemeClr>
                </a:solidFill>
              </a:rPr>
              <a:t>Pawb</a:t>
            </a:r>
            <a:r>
              <a:rPr lang="cy-GB" sz="4000" dirty="0"/>
              <a:t>:</a:t>
            </a:r>
            <a:r>
              <a:rPr lang="cy-GB" sz="4000" b="1" dirty="0"/>
              <a:t>	   	Derbyniwn ei iau.</a:t>
            </a:r>
            <a:endParaRPr lang="en-GB" sz="4000" dirty="0"/>
          </a:p>
          <a:p>
            <a:pPr marL="0" indent="0">
              <a:buNone/>
            </a:pPr>
            <a:endParaRPr lang="en-US" sz="4000" dirty="0"/>
          </a:p>
        </p:txBody>
      </p:sp>
      <p:pic>
        <p:nvPicPr>
          <p:cNvPr id="4" name="Picture 3">
            <a:extLst>
              <a:ext uri="{FF2B5EF4-FFF2-40B4-BE49-F238E27FC236}">
                <a16:creationId xmlns:a16="http://schemas.microsoft.com/office/drawing/2014/main" id="{20316EC1-B7BD-5ECF-AFCF-92E0B310CB94}"/>
              </a:ext>
            </a:extLst>
          </p:cNvPr>
          <p:cNvPicPr>
            <a:picLocks noChangeAspect="1"/>
          </p:cNvPicPr>
          <p:nvPr/>
        </p:nvPicPr>
        <p:blipFill>
          <a:blip r:embed="rId2"/>
          <a:stretch>
            <a:fillRect/>
          </a:stretch>
        </p:blipFill>
        <p:spPr>
          <a:xfrm>
            <a:off x="10240652" y="5274129"/>
            <a:ext cx="1771733" cy="1506991"/>
          </a:xfrm>
          <a:prstGeom prst="rect">
            <a:avLst/>
          </a:prstGeom>
        </p:spPr>
      </p:pic>
    </p:spTree>
    <p:extLst>
      <p:ext uri="{BB962C8B-B14F-4D97-AF65-F5344CB8AC3E}">
        <p14:creationId xmlns:p14="http://schemas.microsoft.com/office/powerpoint/2010/main" val="19779113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9E6DA4-F1D2-7409-8949-6B652C5A4F78}"/>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E7C3E25-FB5C-AC4E-2364-115984F1EFAB}"/>
              </a:ext>
            </a:extLst>
          </p:cNvPr>
          <p:cNvSpPr>
            <a:spLocks noGrp="1"/>
          </p:cNvSpPr>
          <p:nvPr>
            <p:ph idx="1"/>
          </p:nvPr>
        </p:nvSpPr>
        <p:spPr>
          <a:xfrm>
            <a:off x="563336" y="922791"/>
            <a:ext cx="11065328" cy="4351338"/>
          </a:xfrm>
        </p:spPr>
        <p:txBody>
          <a:bodyPr>
            <a:noAutofit/>
          </a:bodyPr>
          <a:lstStyle/>
          <a:p>
            <a:pPr marL="0" indent="0">
              <a:lnSpc>
                <a:spcPct val="100000"/>
              </a:lnSpc>
              <a:spcBef>
                <a:spcPts val="0"/>
              </a:spcBef>
              <a:buNone/>
            </a:pPr>
            <a:r>
              <a:rPr lang="cy-GB" sz="4000" b="1" dirty="0">
                <a:solidFill>
                  <a:schemeClr val="accent6">
                    <a:lumMod val="50000"/>
                  </a:schemeClr>
                </a:solidFill>
              </a:rPr>
              <a:t>Arweinydd 1</a:t>
            </a:r>
            <a:r>
              <a:rPr lang="cy-GB" sz="4000" dirty="0"/>
              <a:t>:</a:t>
            </a:r>
            <a:r>
              <a:rPr lang="cy-GB" sz="4000" b="1" dirty="0"/>
              <a:t> </a:t>
            </a:r>
            <a:r>
              <a:rPr lang="cy-GB" sz="4000" dirty="0"/>
              <a:t>Dysgwch gan yr un sy’n addfwyn </a:t>
            </a:r>
            <a:br>
              <a:rPr lang="cy-GB" sz="4000" dirty="0"/>
            </a:br>
            <a:r>
              <a:rPr lang="cy-GB" sz="4000" dirty="0"/>
              <a:t>a gostyngedig ei galon.</a:t>
            </a:r>
            <a:endParaRPr lang="en-GB" sz="4000" dirty="0"/>
          </a:p>
          <a:p>
            <a:pPr marL="0" indent="0">
              <a:lnSpc>
                <a:spcPct val="100000"/>
              </a:lnSpc>
              <a:spcBef>
                <a:spcPts val="0"/>
              </a:spcBef>
              <a:buNone/>
            </a:pPr>
            <a:r>
              <a:rPr lang="cy-GB" sz="4000" b="1" dirty="0">
                <a:solidFill>
                  <a:schemeClr val="accent6">
                    <a:lumMod val="50000"/>
                  </a:schemeClr>
                </a:solidFill>
              </a:rPr>
              <a:t>Pawb</a:t>
            </a:r>
            <a:r>
              <a:rPr lang="cy-GB" sz="4000" dirty="0"/>
              <a:t>:</a:t>
            </a:r>
            <a:r>
              <a:rPr lang="cy-GB" sz="4000" b="1" dirty="0"/>
              <a:t>	   Rydym yma i ddysgu.</a:t>
            </a:r>
          </a:p>
          <a:p>
            <a:pPr marL="0" indent="0">
              <a:lnSpc>
                <a:spcPct val="100000"/>
              </a:lnSpc>
              <a:spcBef>
                <a:spcPts val="0"/>
              </a:spcBef>
              <a:buNone/>
            </a:pPr>
            <a:endParaRPr lang="en-GB" sz="4000" dirty="0"/>
          </a:p>
          <a:p>
            <a:pPr marL="0" indent="0">
              <a:lnSpc>
                <a:spcPct val="100000"/>
              </a:lnSpc>
              <a:spcBef>
                <a:spcPts val="0"/>
              </a:spcBef>
              <a:buNone/>
            </a:pPr>
            <a:r>
              <a:rPr lang="cy-GB" sz="4000" b="1" dirty="0">
                <a:solidFill>
                  <a:schemeClr val="accent6">
                    <a:lumMod val="50000"/>
                  </a:schemeClr>
                </a:solidFill>
              </a:rPr>
              <a:t>Arweinydd 1</a:t>
            </a:r>
            <a:r>
              <a:rPr lang="cy-GB" sz="4000" dirty="0"/>
              <a:t>:</a:t>
            </a:r>
            <a:r>
              <a:rPr lang="cy-GB" sz="4000" b="1" dirty="0"/>
              <a:t> </a:t>
            </a:r>
          </a:p>
          <a:p>
            <a:pPr marL="0" indent="0">
              <a:lnSpc>
                <a:spcPct val="100000"/>
              </a:lnSpc>
              <a:spcBef>
                <a:spcPts val="0"/>
              </a:spcBef>
              <a:buNone/>
            </a:pPr>
            <a:r>
              <a:rPr lang="cy-GB" sz="4000" dirty="0"/>
              <a:t>Fe gewch chi orffwystra i’ch eneidiau.</a:t>
            </a:r>
            <a:endParaRPr lang="en-GB" sz="4000" dirty="0"/>
          </a:p>
          <a:p>
            <a:pPr marL="0" indent="0">
              <a:lnSpc>
                <a:spcPct val="100000"/>
              </a:lnSpc>
              <a:spcBef>
                <a:spcPts val="0"/>
              </a:spcBef>
              <a:buNone/>
            </a:pPr>
            <a:r>
              <a:rPr lang="cy-GB" sz="4000" b="1" dirty="0">
                <a:solidFill>
                  <a:schemeClr val="accent6">
                    <a:lumMod val="50000"/>
                  </a:schemeClr>
                </a:solidFill>
              </a:rPr>
              <a:t>Pawb</a:t>
            </a:r>
            <a:r>
              <a:rPr lang="cy-GB" sz="4000" dirty="0"/>
              <a:t>:	   </a:t>
            </a:r>
            <a:r>
              <a:rPr lang="cy-GB" sz="4000" b="1" dirty="0"/>
              <a:t>Diolch i Dduw.</a:t>
            </a:r>
            <a:endParaRPr lang="en-GB" sz="4000" dirty="0"/>
          </a:p>
          <a:p>
            <a:pPr marL="0" indent="0">
              <a:buNone/>
            </a:pPr>
            <a:endParaRPr lang="en-US" sz="4000" dirty="0"/>
          </a:p>
        </p:txBody>
      </p:sp>
      <p:pic>
        <p:nvPicPr>
          <p:cNvPr id="4" name="Picture 3">
            <a:extLst>
              <a:ext uri="{FF2B5EF4-FFF2-40B4-BE49-F238E27FC236}">
                <a16:creationId xmlns:a16="http://schemas.microsoft.com/office/drawing/2014/main" id="{3D79D79D-ACB3-7F40-905C-D1ADF1DE589A}"/>
              </a:ext>
            </a:extLst>
          </p:cNvPr>
          <p:cNvPicPr>
            <a:picLocks noChangeAspect="1"/>
          </p:cNvPicPr>
          <p:nvPr/>
        </p:nvPicPr>
        <p:blipFill>
          <a:blip r:embed="rId2"/>
          <a:stretch>
            <a:fillRect/>
          </a:stretch>
        </p:blipFill>
        <p:spPr>
          <a:xfrm>
            <a:off x="10240652" y="5274129"/>
            <a:ext cx="1771733" cy="1506991"/>
          </a:xfrm>
          <a:prstGeom prst="rect">
            <a:avLst/>
          </a:prstGeom>
        </p:spPr>
      </p:pic>
    </p:spTree>
    <p:extLst>
      <p:ext uri="{BB962C8B-B14F-4D97-AF65-F5344CB8AC3E}">
        <p14:creationId xmlns:p14="http://schemas.microsoft.com/office/powerpoint/2010/main" val="39299514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B35110-427E-1FA2-5511-B67222D8851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C7315B-468D-0DD6-B6B5-1A9008CCEA8A}"/>
              </a:ext>
            </a:extLst>
          </p:cNvPr>
          <p:cNvSpPr>
            <a:spLocks noGrp="1"/>
          </p:cNvSpPr>
          <p:nvPr>
            <p:ph type="title"/>
          </p:nvPr>
        </p:nvSpPr>
        <p:spPr/>
        <p:txBody>
          <a:bodyPr>
            <a:normAutofit/>
          </a:bodyPr>
          <a:lstStyle/>
          <a:p>
            <a:r>
              <a:rPr lang="en-US" sz="6000" dirty="0" err="1">
                <a:solidFill>
                  <a:schemeClr val="accent6">
                    <a:lumMod val="50000"/>
                  </a:schemeClr>
                </a:solidFill>
              </a:rPr>
              <a:t>Cyflwyniad</a:t>
            </a:r>
            <a:endParaRPr lang="en-US" sz="6000" dirty="0">
              <a:solidFill>
                <a:schemeClr val="accent6">
                  <a:lumMod val="50000"/>
                </a:schemeClr>
              </a:solidFill>
            </a:endParaRPr>
          </a:p>
        </p:txBody>
      </p:sp>
      <p:sp>
        <p:nvSpPr>
          <p:cNvPr id="3" name="Content Placeholder 2">
            <a:extLst>
              <a:ext uri="{FF2B5EF4-FFF2-40B4-BE49-F238E27FC236}">
                <a16:creationId xmlns:a16="http://schemas.microsoft.com/office/drawing/2014/main" id="{70BE147B-86B2-7205-7BFC-2D865CC5EB5A}"/>
              </a:ext>
            </a:extLst>
          </p:cNvPr>
          <p:cNvSpPr>
            <a:spLocks noGrp="1"/>
          </p:cNvSpPr>
          <p:nvPr>
            <p:ph idx="1"/>
          </p:nvPr>
        </p:nvSpPr>
        <p:spPr/>
        <p:txBody>
          <a:bodyPr>
            <a:normAutofit/>
          </a:bodyPr>
          <a:lstStyle/>
          <a:p>
            <a:pPr marL="0" indent="0">
              <a:buNone/>
            </a:pPr>
            <a:endParaRPr lang="en-US" sz="4000" dirty="0"/>
          </a:p>
        </p:txBody>
      </p:sp>
      <p:pic>
        <p:nvPicPr>
          <p:cNvPr id="4" name="Picture 3">
            <a:extLst>
              <a:ext uri="{FF2B5EF4-FFF2-40B4-BE49-F238E27FC236}">
                <a16:creationId xmlns:a16="http://schemas.microsoft.com/office/drawing/2014/main" id="{A2214851-B575-2983-065F-0CE005246F73}"/>
              </a:ext>
            </a:extLst>
          </p:cNvPr>
          <p:cNvPicPr>
            <a:picLocks noChangeAspect="1"/>
          </p:cNvPicPr>
          <p:nvPr/>
        </p:nvPicPr>
        <p:blipFill>
          <a:blip r:embed="rId2"/>
          <a:stretch>
            <a:fillRect/>
          </a:stretch>
        </p:blipFill>
        <p:spPr>
          <a:xfrm>
            <a:off x="9584441" y="4297363"/>
            <a:ext cx="2209800" cy="1879600"/>
          </a:xfrm>
          <a:prstGeom prst="rect">
            <a:avLst/>
          </a:prstGeom>
        </p:spPr>
      </p:pic>
    </p:spTree>
    <p:extLst>
      <p:ext uri="{BB962C8B-B14F-4D97-AF65-F5344CB8AC3E}">
        <p14:creationId xmlns:p14="http://schemas.microsoft.com/office/powerpoint/2010/main" val="168109771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DED712-E740-7311-D2AD-1E02CD63171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B25DC4C-DB57-D2AB-5B70-38FF3AD068DC}"/>
              </a:ext>
            </a:extLst>
          </p:cNvPr>
          <p:cNvSpPr>
            <a:spLocks noGrp="1"/>
          </p:cNvSpPr>
          <p:nvPr>
            <p:ph type="title"/>
          </p:nvPr>
        </p:nvSpPr>
        <p:spPr>
          <a:xfrm>
            <a:off x="838200" y="365125"/>
            <a:ext cx="10246895" cy="2394117"/>
          </a:xfrm>
        </p:spPr>
        <p:txBody>
          <a:bodyPr>
            <a:noAutofit/>
          </a:bodyPr>
          <a:lstStyle/>
          <a:p>
            <a:pPr algn="ctr"/>
            <a:r>
              <a:rPr lang="en-US" sz="6000" dirty="0">
                <a:solidFill>
                  <a:schemeClr val="accent6">
                    <a:lumMod val="50000"/>
                  </a:schemeClr>
                </a:solidFill>
              </a:rPr>
              <a:t>Stori Chioma: </a:t>
            </a:r>
            <a:br>
              <a:rPr lang="en-US" sz="6000" dirty="0">
                <a:solidFill>
                  <a:schemeClr val="accent6">
                    <a:lumMod val="50000"/>
                  </a:schemeClr>
                </a:solidFill>
              </a:rPr>
            </a:br>
            <a:r>
              <a:rPr lang="en-US" sz="6000" dirty="0">
                <a:solidFill>
                  <a:schemeClr val="accent6">
                    <a:lumMod val="50000"/>
                  </a:schemeClr>
                </a:solidFill>
              </a:rPr>
              <a:t>Baich </a:t>
            </a:r>
            <a:r>
              <a:rPr lang="en-US" sz="6000" dirty="0" err="1">
                <a:solidFill>
                  <a:schemeClr val="accent6">
                    <a:lumMod val="50000"/>
                  </a:schemeClr>
                </a:solidFill>
              </a:rPr>
              <a:t>ansicrwydd</a:t>
            </a:r>
            <a:endParaRPr lang="en-US" sz="6000" dirty="0">
              <a:solidFill>
                <a:schemeClr val="accent6">
                  <a:lumMod val="50000"/>
                </a:schemeClr>
              </a:solidFill>
            </a:endParaRPr>
          </a:p>
        </p:txBody>
      </p:sp>
      <p:pic>
        <p:nvPicPr>
          <p:cNvPr id="4" name="Picture 3">
            <a:extLst>
              <a:ext uri="{FF2B5EF4-FFF2-40B4-BE49-F238E27FC236}">
                <a16:creationId xmlns:a16="http://schemas.microsoft.com/office/drawing/2014/main" id="{92859779-6D8D-1F71-EC31-80C865260998}"/>
              </a:ext>
            </a:extLst>
          </p:cNvPr>
          <p:cNvPicPr>
            <a:picLocks noChangeAspect="1"/>
          </p:cNvPicPr>
          <p:nvPr/>
        </p:nvPicPr>
        <p:blipFill>
          <a:blip r:embed="rId2"/>
          <a:stretch>
            <a:fillRect/>
          </a:stretch>
        </p:blipFill>
        <p:spPr>
          <a:xfrm>
            <a:off x="10240652" y="5274129"/>
            <a:ext cx="1771733" cy="1506991"/>
          </a:xfrm>
          <a:prstGeom prst="rect">
            <a:avLst/>
          </a:prstGeom>
        </p:spPr>
      </p:pic>
      <p:pic>
        <p:nvPicPr>
          <p:cNvPr id="7" name="Picture 2" descr="Picture">
            <a:extLst>
              <a:ext uri="{FF2B5EF4-FFF2-40B4-BE49-F238E27FC236}">
                <a16:creationId xmlns:a16="http://schemas.microsoft.com/office/drawing/2014/main" id="{4DA3AE9C-5814-51EF-77E9-6C44FA6DA22D}"/>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3568608" y="2996461"/>
            <a:ext cx="5054784" cy="32718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2152061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BD7346-A710-1776-4844-1D02B14251B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6B718F1-8FE4-1B09-7A39-2E2A465F17DF}"/>
              </a:ext>
            </a:extLst>
          </p:cNvPr>
          <p:cNvSpPr>
            <a:spLocks noGrp="1"/>
          </p:cNvSpPr>
          <p:nvPr>
            <p:ph type="title"/>
          </p:nvPr>
        </p:nvSpPr>
        <p:spPr>
          <a:xfrm>
            <a:off x="838200" y="500062"/>
            <a:ext cx="10515600" cy="1325563"/>
          </a:xfrm>
        </p:spPr>
        <p:txBody>
          <a:bodyPr>
            <a:normAutofit/>
          </a:bodyPr>
          <a:lstStyle/>
          <a:p>
            <a:pPr algn="ctr"/>
            <a:r>
              <a:rPr lang="en-US" sz="6000" dirty="0" err="1">
                <a:solidFill>
                  <a:schemeClr val="accent6">
                    <a:lumMod val="50000"/>
                  </a:schemeClr>
                </a:solidFill>
              </a:rPr>
              <a:t>Gweddïau</a:t>
            </a:r>
            <a:endParaRPr lang="en-US" sz="6000" dirty="0">
              <a:solidFill>
                <a:schemeClr val="accent6">
                  <a:lumMod val="50000"/>
                </a:schemeClr>
              </a:solidFill>
            </a:endParaRPr>
          </a:p>
        </p:txBody>
      </p:sp>
      <p:pic>
        <p:nvPicPr>
          <p:cNvPr id="4" name="Picture 3">
            <a:extLst>
              <a:ext uri="{FF2B5EF4-FFF2-40B4-BE49-F238E27FC236}">
                <a16:creationId xmlns:a16="http://schemas.microsoft.com/office/drawing/2014/main" id="{1F387B74-4958-1467-8C9F-7A0A0023D469}"/>
              </a:ext>
            </a:extLst>
          </p:cNvPr>
          <p:cNvPicPr>
            <a:picLocks noChangeAspect="1"/>
          </p:cNvPicPr>
          <p:nvPr/>
        </p:nvPicPr>
        <p:blipFill>
          <a:blip r:embed="rId2"/>
          <a:stretch>
            <a:fillRect/>
          </a:stretch>
        </p:blipFill>
        <p:spPr>
          <a:xfrm>
            <a:off x="10240652" y="5274129"/>
            <a:ext cx="1771733" cy="1506991"/>
          </a:xfrm>
          <a:prstGeom prst="rect">
            <a:avLst/>
          </a:prstGeom>
        </p:spPr>
      </p:pic>
      <p:pic>
        <p:nvPicPr>
          <p:cNvPr id="3" name="Picture 2">
            <a:extLst>
              <a:ext uri="{FF2B5EF4-FFF2-40B4-BE49-F238E27FC236}">
                <a16:creationId xmlns:a16="http://schemas.microsoft.com/office/drawing/2014/main" id="{13352266-AD72-1AC4-2B6A-737662D79F22}"/>
              </a:ext>
            </a:extLst>
          </p:cNvPr>
          <p:cNvPicPr>
            <a:picLocks noChangeAspect="1"/>
          </p:cNvPicPr>
          <p:nvPr/>
        </p:nvPicPr>
        <p:blipFill>
          <a:blip r:embed="rId3"/>
          <a:stretch>
            <a:fillRect/>
          </a:stretch>
        </p:blipFill>
        <p:spPr>
          <a:xfrm>
            <a:off x="4539772" y="2245884"/>
            <a:ext cx="3112456" cy="3112456"/>
          </a:xfrm>
          <a:prstGeom prst="rect">
            <a:avLst/>
          </a:prstGeom>
        </p:spPr>
      </p:pic>
    </p:spTree>
    <p:extLst>
      <p:ext uri="{BB962C8B-B14F-4D97-AF65-F5344CB8AC3E}">
        <p14:creationId xmlns:p14="http://schemas.microsoft.com/office/powerpoint/2010/main" val="31837044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0C13B1-EA75-4AED-6EEC-20E4FECB97EB}"/>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F85C555F-20C7-0FB0-7D6D-DD41AA9B8B24}"/>
              </a:ext>
            </a:extLst>
          </p:cNvPr>
          <p:cNvPicPr>
            <a:picLocks noChangeAspect="1"/>
          </p:cNvPicPr>
          <p:nvPr/>
        </p:nvPicPr>
        <p:blipFill>
          <a:blip r:embed="rId2"/>
          <a:stretch>
            <a:fillRect/>
          </a:stretch>
        </p:blipFill>
        <p:spPr>
          <a:xfrm>
            <a:off x="10240652" y="5274129"/>
            <a:ext cx="1771733" cy="1506991"/>
          </a:xfrm>
          <a:prstGeom prst="rect">
            <a:avLst/>
          </a:prstGeom>
        </p:spPr>
      </p:pic>
      <p:sp>
        <p:nvSpPr>
          <p:cNvPr id="6" name="Content Placeholder 5">
            <a:extLst>
              <a:ext uri="{FF2B5EF4-FFF2-40B4-BE49-F238E27FC236}">
                <a16:creationId xmlns:a16="http://schemas.microsoft.com/office/drawing/2014/main" id="{42D7BE45-DE09-196A-297C-C243C08CB2D6}"/>
              </a:ext>
            </a:extLst>
          </p:cNvPr>
          <p:cNvSpPr>
            <a:spLocks noGrp="1"/>
          </p:cNvSpPr>
          <p:nvPr>
            <p:ph idx="1"/>
          </p:nvPr>
        </p:nvSpPr>
        <p:spPr>
          <a:xfrm>
            <a:off x="610918" y="600981"/>
            <a:ext cx="10182268" cy="6012089"/>
          </a:xfrm>
        </p:spPr>
        <p:txBody>
          <a:bodyPr>
            <a:noAutofit/>
          </a:bodyPr>
          <a:lstStyle/>
          <a:p>
            <a:pPr marL="0" indent="0">
              <a:lnSpc>
                <a:spcPct val="100000"/>
              </a:lnSpc>
              <a:spcBef>
                <a:spcPts val="0"/>
              </a:spcBef>
              <a:buNone/>
            </a:pPr>
            <a:r>
              <a:rPr lang="cy-GB" sz="3600" b="1" dirty="0">
                <a:solidFill>
                  <a:schemeClr val="accent6">
                    <a:lumMod val="50000"/>
                  </a:schemeClr>
                </a:solidFill>
              </a:rPr>
              <a:t>Arweinydd 2</a:t>
            </a:r>
            <a:r>
              <a:rPr lang="cy-GB" sz="3600" dirty="0"/>
              <a:t>:</a:t>
            </a:r>
            <a:r>
              <a:rPr lang="cy-GB" sz="3600" b="1" dirty="0"/>
              <a:t> </a:t>
            </a:r>
            <a:r>
              <a:rPr lang="cy-GB" sz="3600" dirty="0"/>
              <a:t>Dduw trugarog, clywn dy wahoddiad i ddod a chael gorffwystra i’n heneidiau.</a:t>
            </a:r>
          </a:p>
          <a:p>
            <a:pPr marL="0" indent="0">
              <a:lnSpc>
                <a:spcPct val="100000"/>
              </a:lnSpc>
              <a:spcBef>
                <a:spcPts val="0"/>
              </a:spcBef>
              <a:buNone/>
            </a:pPr>
            <a:endParaRPr lang="en-GB" sz="3600" dirty="0"/>
          </a:p>
          <a:p>
            <a:pPr marL="0" indent="0">
              <a:lnSpc>
                <a:spcPct val="100000"/>
              </a:lnSpc>
              <a:spcBef>
                <a:spcPts val="0"/>
              </a:spcBef>
              <a:buNone/>
            </a:pPr>
            <a:r>
              <a:rPr lang="cy-GB" sz="3600" dirty="0"/>
              <a:t>Yn aml, byddwn yn dal yn ôl oddi wrth dy alwad, gan wybod ein bod wedi ychwanegu at feichiau pobl gyda’n geiriau neu ein gweithredoedd hunanol. Waeth beth yw ein hoedran, gall geiriau creulon a gweithredoedd hunanol danseilio hyder eraill gan arwain at ansicrwydd, anghyfiawnder a chasineb</a:t>
            </a:r>
            <a:r>
              <a:rPr lang="cy-GB" sz="4000" dirty="0"/>
              <a:t>.</a:t>
            </a:r>
            <a:endParaRPr lang="en-GB" sz="4000" dirty="0"/>
          </a:p>
          <a:p>
            <a:pPr marL="0" indent="0">
              <a:lnSpc>
                <a:spcPct val="120000"/>
              </a:lnSpc>
              <a:buNone/>
            </a:pPr>
            <a:r>
              <a:rPr lang="cy-GB" dirty="0"/>
              <a:t> </a:t>
            </a:r>
            <a:endParaRPr lang="en-US" dirty="0"/>
          </a:p>
        </p:txBody>
      </p:sp>
      <p:pic>
        <p:nvPicPr>
          <p:cNvPr id="2" name="Picture 1">
            <a:extLst>
              <a:ext uri="{FF2B5EF4-FFF2-40B4-BE49-F238E27FC236}">
                <a16:creationId xmlns:a16="http://schemas.microsoft.com/office/drawing/2014/main" id="{D94470D5-8080-1CC1-2B17-791D9EF94870}"/>
              </a:ext>
            </a:extLst>
          </p:cNvPr>
          <p:cNvPicPr>
            <a:picLocks noChangeAspect="1"/>
          </p:cNvPicPr>
          <p:nvPr/>
        </p:nvPicPr>
        <p:blipFill>
          <a:blip r:embed="rId3"/>
          <a:stretch>
            <a:fillRect/>
          </a:stretch>
        </p:blipFill>
        <p:spPr>
          <a:xfrm>
            <a:off x="10317603" y="1309782"/>
            <a:ext cx="1085182" cy="1085182"/>
          </a:xfrm>
          <a:prstGeom prst="rect">
            <a:avLst/>
          </a:prstGeom>
        </p:spPr>
      </p:pic>
    </p:spTree>
    <p:extLst>
      <p:ext uri="{BB962C8B-B14F-4D97-AF65-F5344CB8AC3E}">
        <p14:creationId xmlns:p14="http://schemas.microsoft.com/office/powerpoint/2010/main" val="211311303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D78C00-390E-431C-EF5F-2A3E6D92632C}"/>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2221FD96-0AF6-3289-64A2-05FA8C9F861C}"/>
              </a:ext>
            </a:extLst>
          </p:cNvPr>
          <p:cNvPicPr>
            <a:picLocks noChangeAspect="1"/>
          </p:cNvPicPr>
          <p:nvPr/>
        </p:nvPicPr>
        <p:blipFill>
          <a:blip r:embed="rId2"/>
          <a:stretch>
            <a:fillRect/>
          </a:stretch>
        </p:blipFill>
        <p:spPr>
          <a:xfrm>
            <a:off x="10240652" y="5274129"/>
            <a:ext cx="1771733" cy="1506991"/>
          </a:xfrm>
          <a:prstGeom prst="rect">
            <a:avLst/>
          </a:prstGeom>
        </p:spPr>
      </p:pic>
      <p:sp>
        <p:nvSpPr>
          <p:cNvPr id="6" name="Content Placeholder 5">
            <a:extLst>
              <a:ext uri="{FF2B5EF4-FFF2-40B4-BE49-F238E27FC236}">
                <a16:creationId xmlns:a16="http://schemas.microsoft.com/office/drawing/2014/main" id="{D062DB8D-47DC-0E82-9ADF-79EA5AC8F62B}"/>
              </a:ext>
            </a:extLst>
          </p:cNvPr>
          <p:cNvSpPr>
            <a:spLocks noGrp="1"/>
          </p:cNvSpPr>
          <p:nvPr>
            <p:ph idx="1"/>
          </p:nvPr>
        </p:nvSpPr>
        <p:spPr>
          <a:xfrm>
            <a:off x="610918" y="600981"/>
            <a:ext cx="10024998" cy="6012089"/>
          </a:xfrm>
        </p:spPr>
        <p:txBody>
          <a:bodyPr>
            <a:normAutofit/>
          </a:bodyPr>
          <a:lstStyle/>
          <a:p>
            <a:pPr marL="0" indent="0">
              <a:lnSpc>
                <a:spcPct val="100000"/>
              </a:lnSpc>
              <a:spcBef>
                <a:spcPts val="0"/>
              </a:spcBef>
              <a:buNone/>
            </a:pPr>
            <a:r>
              <a:rPr lang="cy-GB" sz="3600" dirty="0"/>
              <a:t>Mae’n ddrwg gennym am beidio byw dy ffordd orau di ar ein cyfer. Maddau i ni pan awn ar gyfeiliorn ac iachâ’r rhai rydym wedi eu brifo. </a:t>
            </a:r>
          </a:p>
          <a:p>
            <a:pPr marL="0" indent="0">
              <a:lnSpc>
                <a:spcPct val="100000"/>
              </a:lnSpc>
              <a:spcBef>
                <a:spcPts val="0"/>
              </a:spcBef>
              <a:buNone/>
            </a:pPr>
            <a:r>
              <a:rPr lang="cy-GB" sz="3600" dirty="0"/>
              <a:t>Wrth i ni agosáu atat, llanw ein calonnau â chariad tuag atat ti, ein cymdogion ac atom ni </a:t>
            </a:r>
          </a:p>
          <a:p>
            <a:pPr marL="0" indent="0">
              <a:lnSpc>
                <a:spcPct val="100000"/>
              </a:lnSpc>
              <a:spcBef>
                <a:spcPts val="0"/>
              </a:spcBef>
              <a:buNone/>
            </a:pPr>
            <a:r>
              <a:rPr lang="cy-GB" sz="3600" dirty="0"/>
              <a:t>ein hunain.</a:t>
            </a:r>
          </a:p>
          <a:p>
            <a:pPr marL="0" indent="0">
              <a:lnSpc>
                <a:spcPct val="100000"/>
              </a:lnSpc>
              <a:spcBef>
                <a:spcPts val="0"/>
              </a:spcBef>
              <a:buNone/>
            </a:pPr>
            <a:endParaRPr lang="en-GB" sz="3600" dirty="0"/>
          </a:p>
          <a:p>
            <a:pPr marL="0" indent="0">
              <a:lnSpc>
                <a:spcPct val="100000"/>
              </a:lnSpc>
              <a:spcBef>
                <a:spcPts val="0"/>
              </a:spcBef>
              <a:buNone/>
            </a:pPr>
            <a:r>
              <a:rPr lang="cy-GB" sz="3600" b="1" dirty="0">
                <a:solidFill>
                  <a:schemeClr val="accent6">
                    <a:lumMod val="50000"/>
                  </a:schemeClr>
                </a:solidFill>
              </a:rPr>
              <a:t>Pawb</a:t>
            </a:r>
            <a:r>
              <a:rPr lang="cy-GB" sz="3600" dirty="0"/>
              <a:t>:</a:t>
            </a:r>
            <a:r>
              <a:rPr lang="cy-GB" sz="3600" b="1" dirty="0"/>
              <a:t> 	Diolch i ti am dy sicrwydd o faddeuant. Helpa ni i gerdded dy ffyrdd di, gan roi gobaith ac anogaeth i eraill a’th ogoneddu di.</a:t>
            </a:r>
            <a:endParaRPr lang="en-GB" sz="3600" dirty="0"/>
          </a:p>
          <a:p>
            <a:endParaRPr lang="en-US" dirty="0"/>
          </a:p>
        </p:txBody>
      </p:sp>
      <p:pic>
        <p:nvPicPr>
          <p:cNvPr id="7" name="Picture 6">
            <a:extLst>
              <a:ext uri="{FF2B5EF4-FFF2-40B4-BE49-F238E27FC236}">
                <a16:creationId xmlns:a16="http://schemas.microsoft.com/office/drawing/2014/main" id="{1E32282C-0EFF-2358-AF2E-809A60E2C5E2}"/>
              </a:ext>
            </a:extLst>
          </p:cNvPr>
          <p:cNvPicPr>
            <a:picLocks noChangeAspect="1"/>
          </p:cNvPicPr>
          <p:nvPr/>
        </p:nvPicPr>
        <p:blipFill>
          <a:blip r:embed="rId3"/>
          <a:stretch>
            <a:fillRect/>
          </a:stretch>
        </p:blipFill>
        <p:spPr>
          <a:xfrm>
            <a:off x="10495900" y="432931"/>
            <a:ext cx="1085182" cy="1085182"/>
          </a:xfrm>
          <a:prstGeom prst="rect">
            <a:avLst/>
          </a:prstGeom>
        </p:spPr>
      </p:pic>
    </p:spTree>
    <p:extLst>
      <p:ext uri="{BB962C8B-B14F-4D97-AF65-F5344CB8AC3E}">
        <p14:creationId xmlns:p14="http://schemas.microsoft.com/office/powerpoint/2010/main" val="233586043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C006B1-A513-9DAA-FFF4-6341112099AE}"/>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573598ED-3499-BB8A-95C1-5891B7DD318B}"/>
              </a:ext>
            </a:extLst>
          </p:cNvPr>
          <p:cNvPicPr>
            <a:picLocks noChangeAspect="1"/>
          </p:cNvPicPr>
          <p:nvPr/>
        </p:nvPicPr>
        <p:blipFill>
          <a:blip r:embed="rId2"/>
          <a:stretch>
            <a:fillRect/>
          </a:stretch>
        </p:blipFill>
        <p:spPr>
          <a:xfrm>
            <a:off x="10240652" y="5274129"/>
            <a:ext cx="1771733" cy="1506991"/>
          </a:xfrm>
          <a:prstGeom prst="rect">
            <a:avLst/>
          </a:prstGeom>
        </p:spPr>
      </p:pic>
      <p:sp>
        <p:nvSpPr>
          <p:cNvPr id="6" name="Content Placeholder 5">
            <a:extLst>
              <a:ext uri="{FF2B5EF4-FFF2-40B4-BE49-F238E27FC236}">
                <a16:creationId xmlns:a16="http://schemas.microsoft.com/office/drawing/2014/main" id="{01C3FC5D-A56A-083D-CA68-B535EE7A61D4}"/>
              </a:ext>
            </a:extLst>
          </p:cNvPr>
          <p:cNvSpPr>
            <a:spLocks noGrp="1"/>
          </p:cNvSpPr>
          <p:nvPr>
            <p:ph idx="1"/>
          </p:nvPr>
        </p:nvSpPr>
        <p:spPr>
          <a:xfrm>
            <a:off x="610918" y="600981"/>
            <a:ext cx="10182268" cy="6012089"/>
          </a:xfrm>
        </p:spPr>
        <p:txBody>
          <a:bodyPr>
            <a:normAutofit/>
          </a:bodyPr>
          <a:lstStyle/>
          <a:p>
            <a:pPr marL="0" indent="0">
              <a:lnSpc>
                <a:spcPct val="100000"/>
              </a:lnSpc>
              <a:spcBef>
                <a:spcPts val="0"/>
              </a:spcBef>
              <a:buNone/>
            </a:pPr>
            <a:r>
              <a:rPr lang="cy-GB" sz="3600" b="1" dirty="0">
                <a:solidFill>
                  <a:schemeClr val="accent6">
                    <a:lumMod val="50000"/>
                  </a:schemeClr>
                </a:solidFill>
              </a:rPr>
              <a:t>Arweinydd 1</a:t>
            </a:r>
            <a:r>
              <a:rPr lang="cy-GB" sz="3600" dirty="0"/>
              <a:t>:</a:t>
            </a:r>
            <a:r>
              <a:rPr lang="cy-GB" sz="3600" b="1" dirty="0"/>
              <a:t> </a:t>
            </a:r>
            <a:r>
              <a:rPr lang="cy-GB" sz="3600" dirty="0"/>
              <a:t>Duw’r rhai sy’n ansicr, agor ein clustiau i glywed, ein calonnau i ymdeimlo </a:t>
            </a:r>
          </a:p>
          <a:p>
            <a:pPr marL="0" indent="0">
              <a:lnSpc>
                <a:spcPct val="100000"/>
              </a:lnSpc>
              <a:spcBef>
                <a:spcPts val="0"/>
              </a:spcBef>
              <a:buNone/>
            </a:pPr>
            <a:r>
              <a:rPr lang="cy-GB" sz="3600" dirty="0"/>
              <a:t>a’n meddyliau i ddeall. Ti yw’r un sy’n ein gwahodd i ddod a chael gorffwystra.</a:t>
            </a:r>
          </a:p>
          <a:p>
            <a:pPr marL="0" indent="0">
              <a:lnSpc>
                <a:spcPct val="100000"/>
              </a:lnSpc>
              <a:spcBef>
                <a:spcPts val="0"/>
              </a:spcBef>
              <a:buNone/>
            </a:pPr>
            <a:endParaRPr lang="en-GB" sz="3600" dirty="0"/>
          </a:p>
          <a:p>
            <a:pPr marL="0" indent="0">
              <a:lnSpc>
                <a:spcPct val="100000"/>
              </a:lnSpc>
              <a:spcBef>
                <a:spcPts val="0"/>
              </a:spcBef>
              <a:buNone/>
            </a:pPr>
            <a:r>
              <a:rPr lang="cy-GB" sz="3600" dirty="0"/>
              <a:t>Iesu graslon, fe gerddaist ti ar y ddaear hon a gwyddost beth yw bod yn blentyn. Bydd gyda’r holl blant sy’n cael trafferthion heddiw, yn eu cartrefi, yn yr ysgol, ac mewn sefyllfaoedd sydd tu hwnt i’w rheolaeth.</a:t>
            </a:r>
            <a:endParaRPr lang="en-GB" sz="3600" dirty="0"/>
          </a:p>
          <a:p>
            <a:pPr marL="0" indent="0">
              <a:buNone/>
            </a:pPr>
            <a:endParaRPr lang="en-US" dirty="0"/>
          </a:p>
        </p:txBody>
      </p:sp>
      <p:pic>
        <p:nvPicPr>
          <p:cNvPr id="2" name="Picture 1">
            <a:extLst>
              <a:ext uri="{FF2B5EF4-FFF2-40B4-BE49-F238E27FC236}">
                <a16:creationId xmlns:a16="http://schemas.microsoft.com/office/drawing/2014/main" id="{F7DFB102-AFE7-551A-ABFA-AC028ED6AADD}"/>
              </a:ext>
            </a:extLst>
          </p:cNvPr>
          <p:cNvPicPr>
            <a:picLocks noChangeAspect="1"/>
          </p:cNvPicPr>
          <p:nvPr/>
        </p:nvPicPr>
        <p:blipFill>
          <a:blip r:embed="rId3"/>
          <a:stretch>
            <a:fillRect/>
          </a:stretch>
        </p:blipFill>
        <p:spPr>
          <a:xfrm>
            <a:off x="10583927" y="520565"/>
            <a:ext cx="1085182" cy="1085182"/>
          </a:xfrm>
          <a:prstGeom prst="rect">
            <a:avLst/>
          </a:prstGeom>
        </p:spPr>
      </p:pic>
    </p:spTree>
    <p:extLst>
      <p:ext uri="{BB962C8B-B14F-4D97-AF65-F5344CB8AC3E}">
        <p14:creationId xmlns:p14="http://schemas.microsoft.com/office/powerpoint/2010/main" val="376230928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3A4FFD-AA41-056E-EA5E-C396862C0DC8}"/>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DAF320FA-6BD0-8FA1-B109-C03DC5744A1B}"/>
              </a:ext>
            </a:extLst>
          </p:cNvPr>
          <p:cNvPicPr>
            <a:picLocks noChangeAspect="1"/>
          </p:cNvPicPr>
          <p:nvPr/>
        </p:nvPicPr>
        <p:blipFill>
          <a:blip r:embed="rId2"/>
          <a:stretch>
            <a:fillRect/>
          </a:stretch>
        </p:blipFill>
        <p:spPr>
          <a:xfrm>
            <a:off x="10240652" y="5274129"/>
            <a:ext cx="1771733" cy="1506991"/>
          </a:xfrm>
          <a:prstGeom prst="rect">
            <a:avLst/>
          </a:prstGeom>
        </p:spPr>
      </p:pic>
      <p:sp>
        <p:nvSpPr>
          <p:cNvPr id="6" name="Content Placeholder 5">
            <a:extLst>
              <a:ext uri="{FF2B5EF4-FFF2-40B4-BE49-F238E27FC236}">
                <a16:creationId xmlns:a16="http://schemas.microsoft.com/office/drawing/2014/main" id="{A133A7FF-C671-C4E7-35E5-00E8BC7092B7}"/>
              </a:ext>
            </a:extLst>
          </p:cNvPr>
          <p:cNvSpPr>
            <a:spLocks noGrp="1"/>
          </p:cNvSpPr>
          <p:nvPr>
            <p:ph idx="1"/>
          </p:nvPr>
        </p:nvSpPr>
        <p:spPr>
          <a:xfrm>
            <a:off x="610918" y="600981"/>
            <a:ext cx="9629734" cy="6012089"/>
          </a:xfrm>
        </p:spPr>
        <p:txBody>
          <a:bodyPr>
            <a:normAutofit/>
          </a:bodyPr>
          <a:lstStyle/>
          <a:p>
            <a:pPr marL="0" indent="0">
              <a:lnSpc>
                <a:spcPct val="100000"/>
              </a:lnSpc>
              <a:spcBef>
                <a:spcPts val="0"/>
              </a:spcBef>
              <a:buNone/>
            </a:pPr>
            <a:r>
              <a:rPr lang="cy-GB" sz="3600" dirty="0"/>
              <a:t>Ysbryd Sanctaidd, galluoga ni i greu amgylchedd diogel lle gall plant dyfu a ffynnu. Iachâ ein holl atgofion poenus.</a:t>
            </a:r>
            <a:endParaRPr lang="en-GB" sz="3600" dirty="0"/>
          </a:p>
          <a:p>
            <a:pPr marL="0" indent="0">
              <a:lnSpc>
                <a:spcPct val="100000"/>
              </a:lnSpc>
              <a:spcBef>
                <a:spcPts val="0"/>
              </a:spcBef>
              <a:buNone/>
            </a:pPr>
            <a:r>
              <a:rPr lang="cy-GB" sz="3600" dirty="0"/>
              <a:t> </a:t>
            </a:r>
            <a:endParaRPr lang="en-GB" sz="3600" dirty="0"/>
          </a:p>
          <a:p>
            <a:pPr marL="0" indent="0">
              <a:lnSpc>
                <a:spcPct val="100000"/>
              </a:lnSpc>
              <a:spcBef>
                <a:spcPts val="0"/>
              </a:spcBef>
              <a:buNone/>
            </a:pPr>
            <a:r>
              <a:rPr lang="cy-GB" sz="3600" b="1" dirty="0">
                <a:solidFill>
                  <a:schemeClr val="accent6">
                    <a:lumMod val="50000"/>
                  </a:schemeClr>
                </a:solidFill>
              </a:rPr>
              <a:t>Pawb</a:t>
            </a:r>
            <a:r>
              <a:rPr lang="cy-GB" sz="3600" dirty="0"/>
              <a:t>:</a:t>
            </a:r>
            <a:r>
              <a:rPr lang="cy-GB" sz="3600" b="1" dirty="0"/>
              <a:t> Annog ni i weddïo’n rymus a ffyddlon ac una ni ar draws y cyfandiroedd mewn tosturi a gobaith. Amen.</a:t>
            </a:r>
            <a:endParaRPr lang="en-GB" sz="3600" dirty="0"/>
          </a:p>
          <a:p>
            <a:endParaRPr lang="en-US" dirty="0"/>
          </a:p>
        </p:txBody>
      </p:sp>
      <p:pic>
        <p:nvPicPr>
          <p:cNvPr id="2" name="Picture 1">
            <a:extLst>
              <a:ext uri="{FF2B5EF4-FFF2-40B4-BE49-F238E27FC236}">
                <a16:creationId xmlns:a16="http://schemas.microsoft.com/office/drawing/2014/main" id="{6EDD52E3-01FE-99A0-680D-28BB05145E29}"/>
              </a:ext>
            </a:extLst>
          </p:cNvPr>
          <p:cNvPicPr>
            <a:picLocks noChangeAspect="1"/>
          </p:cNvPicPr>
          <p:nvPr/>
        </p:nvPicPr>
        <p:blipFill>
          <a:blip r:embed="rId3"/>
          <a:stretch>
            <a:fillRect/>
          </a:stretch>
        </p:blipFill>
        <p:spPr>
          <a:xfrm>
            <a:off x="10495900" y="600981"/>
            <a:ext cx="1085182" cy="1085182"/>
          </a:xfrm>
          <a:prstGeom prst="rect">
            <a:avLst/>
          </a:prstGeom>
        </p:spPr>
      </p:pic>
    </p:spTree>
    <p:extLst>
      <p:ext uri="{BB962C8B-B14F-4D97-AF65-F5344CB8AC3E}">
        <p14:creationId xmlns:p14="http://schemas.microsoft.com/office/powerpoint/2010/main" val="423479491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8BB108-E2C1-0392-6FAF-52DD758982C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FD7586F-2635-6F39-A159-EB03ACF4733F}"/>
              </a:ext>
            </a:extLst>
          </p:cNvPr>
          <p:cNvSpPr>
            <a:spLocks noGrp="1"/>
          </p:cNvSpPr>
          <p:nvPr>
            <p:ph type="title"/>
          </p:nvPr>
        </p:nvSpPr>
        <p:spPr>
          <a:xfrm>
            <a:off x="838200" y="76880"/>
            <a:ext cx="10515600" cy="1325563"/>
          </a:xfrm>
        </p:spPr>
        <p:txBody>
          <a:bodyPr>
            <a:normAutofit/>
          </a:bodyPr>
          <a:lstStyle/>
          <a:p>
            <a:r>
              <a:rPr lang="en-US" sz="6000" dirty="0" err="1">
                <a:solidFill>
                  <a:schemeClr val="accent6">
                    <a:lumMod val="50000"/>
                  </a:schemeClr>
                </a:solidFill>
              </a:rPr>
              <a:t>Cân</a:t>
            </a:r>
            <a:r>
              <a:rPr lang="en-US" sz="6000" dirty="0">
                <a:solidFill>
                  <a:schemeClr val="accent6">
                    <a:lumMod val="50000"/>
                  </a:schemeClr>
                </a:solidFill>
              </a:rPr>
              <a:t> Thema: ‘</a:t>
            </a:r>
            <a:r>
              <a:rPr lang="en-US" sz="6000" dirty="0" err="1">
                <a:solidFill>
                  <a:schemeClr val="accent6">
                    <a:lumMod val="50000"/>
                  </a:schemeClr>
                </a:solidFill>
              </a:rPr>
              <a:t>Dewch</a:t>
            </a:r>
            <a:r>
              <a:rPr lang="en-US" sz="6000" dirty="0">
                <a:solidFill>
                  <a:schemeClr val="accent6">
                    <a:lumMod val="50000"/>
                  </a:schemeClr>
                </a:solidFill>
              </a:rPr>
              <a:t> </a:t>
            </a:r>
            <a:r>
              <a:rPr lang="en-US" sz="6000" dirty="0" err="1">
                <a:solidFill>
                  <a:schemeClr val="accent6">
                    <a:lumMod val="50000"/>
                  </a:schemeClr>
                </a:solidFill>
              </a:rPr>
              <a:t>Ataf</a:t>
            </a:r>
            <a:r>
              <a:rPr lang="en-US" sz="6000" dirty="0">
                <a:solidFill>
                  <a:schemeClr val="accent6">
                    <a:lumMod val="50000"/>
                  </a:schemeClr>
                </a:solidFill>
              </a:rPr>
              <a:t> Fi’</a:t>
            </a:r>
          </a:p>
        </p:txBody>
      </p:sp>
      <p:pic>
        <p:nvPicPr>
          <p:cNvPr id="4" name="Picture 3">
            <a:extLst>
              <a:ext uri="{FF2B5EF4-FFF2-40B4-BE49-F238E27FC236}">
                <a16:creationId xmlns:a16="http://schemas.microsoft.com/office/drawing/2014/main" id="{F395BDF9-B427-6C47-9A15-81102429E335}"/>
              </a:ext>
            </a:extLst>
          </p:cNvPr>
          <p:cNvPicPr>
            <a:picLocks noChangeAspect="1"/>
          </p:cNvPicPr>
          <p:nvPr/>
        </p:nvPicPr>
        <p:blipFill>
          <a:blip r:embed="rId2"/>
          <a:stretch>
            <a:fillRect/>
          </a:stretch>
        </p:blipFill>
        <p:spPr>
          <a:xfrm>
            <a:off x="10240652" y="5274129"/>
            <a:ext cx="1771733" cy="1506991"/>
          </a:xfrm>
          <a:prstGeom prst="rect">
            <a:avLst/>
          </a:prstGeom>
        </p:spPr>
      </p:pic>
      <p:sp>
        <p:nvSpPr>
          <p:cNvPr id="6" name="Content Placeholder 5">
            <a:extLst>
              <a:ext uri="{FF2B5EF4-FFF2-40B4-BE49-F238E27FC236}">
                <a16:creationId xmlns:a16="http://schemas.microsoft.com/office/drawing/2014/main" id="{10F0F563-C8E5-B02E-7895-D173282031C2}"/>
              </a:ext>
            </a:extLst>
          </p:cNvPr>
          <p:cNvSpPr>
            <a:spLocks noGrp="1"/>
          </p:cNvSpPr>
          <p:nvPr>
            <p:ph idx="1"/>
          </p:nvPr>
        </p:nvSpPr>
        <p:spPr>
          <a:xfrm>
            <a:off x="962527" y="1382516"/>
            <a:ext cx="10920663" cy="5398604"/>
          </a:xfrm>
        </p:spPr>
        <p:txBody>
          <a:bodyPr>
            <a:noAutofit/>
          </a:bodyPr>
          <a:lstStyle/>
          <a:p>
            <a:pPr marL="0" indent="0">
              <a:lnSpc>
                <a:spcPct val="100000"/>
              </a:lnSpc>
              <a:spcBef>
                <a:spcPts val="0"/>
              </a:spcBef>
              <a:buNone/>
            </a:pPr>
            <a:r>
              <a:rPr lang="cy-GB" sz="4000" dirty="0"/>
              <a:t>Wyt ti’n drist, yn teimlo’n unig,</a:t>
            </a:r>
            <a:endParaRPr lang="en-GB" sz="4000" dirty="0"/>
          </a:p>
          <a:p>
            <a:pPr marL="0" indent="0">
              <a:lnSpc>
                <a:spcPct val="100000"/>
              </a:lnSpc>
              <a:spcBef>
                <a:spcPts val="0"/>
              </a:spcBef>
              <a:buNone/>
            </a:pPr>
            <a:r>
              <a:rPr lang="cy-GB" sz="4000" dirty="0"/>
              <a:t>wedi’th lethu â blinder dwys?</a:t>
            </a:r>
            <a:endParaRPr lang="en-GB" sz="4000" dirty="0"/>
          </a:p>
          <a:p>
            <a:pPr marL="0" indent="0">
              <a:lnSpc>
                <a:spcPct val="100000"/>
              </a:lnSpc>
              <a:spcBef>
                <a:spcPts val="0"/>
              </a:spcBef>
              <a:buNone/>
            </a:pPr>
            <a:r>
              <a:rPr lang="cy-GB" sz="4000" dirty="0"/>
              <a:t>Nid oes raid it anobeithio,</a:t>
            </a:r>
            <a:endParaRPr lang="en-GB" sz="4000" dirty="0"/>
          </a:p>
          <a:p>
            <a:pPr marL="0" indent="0">
              <a:lnSpc>
                <a:spcPct val="100000"/>
              </a:lnSpc>
              <a:spcBef>
                <a:spcPts val="0"/>
              </a:spcBef>
              <a:spcAft>
                <a:spcPts val="1200"/>
              </a:spcAft>
              <a:buNone/>
            </a:pPr>
            <a:r>
              <a:rPr lang="cy-GB" sz="4000" dirty="0"/>
              <a:t>meddai Ef, ‘Dewch ataf fi.’</a:t>
            </a:r>
            <a:endParaRPr lang="en-GB" sz="4000" dirty="0"/>
          </a:p>
          <a:p>
            <a:pPr marL="0" indent="0">
              <a:lnSpc>
                <a:spcPct val="100000"/>
              </a:lnSpc>
              <a:spcBef>
                <a:spcPts val="0"/>
              </a:spcBef>
              <a:buNone/>
            </a:pPr>
            <a:r>
              <a:rPr lang="cy-GB" sz="4000" dirty="0"/>
              <a:t>	</a:t>
            </a:r>
            <a:r>
              <a:rPr lang="cy-GB" sz="4000" i="1" dirty="0"/>
              <a:t>Meddai Crist, ‘Dewch ataf fi,</a:t>
            </a:r>
            <a:endParaRPr lang="en-GB" sz="4000" dirty="0"/>
          </a:p>
          <a:p>
            <a:pPr marL="0" indent="0">
              <a:lnSpc>
                <a:spcPct val="100000"/>
              </a:lnSpc>
              <a:spcBef>
                <a:spcPts val="0"/>
              </a:spcBef>
              <a:buNone/>
            </a:pPr>
            <a:r>
              <a:rPr lang="cy-GB" sz="4000" i="1" dirty="0"/>
              <a:t>	a gorffwystra gewch yn hael.</a:t>
            </a:r>
            <a:endParaRPr lang="en-GB" sz="4000" dirty="0"/>
          </a:p>
          <a:p>
            <a:pPr marL="0" indent="0">
              <a:lnSpc>
                <a:spcPct val="100000"/>
              </a:lnSpc>
              <a:spcBef>
                <a:spcPts val="0"/>
              </a:spcBef>
              <a:buNone/>
            </a:pPr>
            <a:r>
              <a:rPr lang="cy-GB" sz="4000" i="1" dirty="0"/>
              <a:t>	Os dan feichiau trwm neu flinder,’</a:t>
            </a:r>
            <a:endParaRPr lang="en-GB" sz="4000" dirty="0"/>
          </a:p>
          <a:p>
            <a:pPr marL="0" indent="0">
              <a:lnSpc>
                <a:spcPct val="100000"/>
              </a:lnSpc>
              <a:spcBef>
                <a:spcPts val="0"/>
              </a:spcBef>
              <a:buNone/>
            </a:pPr>
            <a:r>
              <a:rPr lang="cy-GB" sz="4000" i="1" dirty="0"/>
              <a:t>	meddai Crist, ‘Dewch ataf fi.’</a:t>
            </a:r>
            <a:endParaRPr lang="en-GB" sz="4000" dirty="0"/>
          </a:p>
          <a:p>
            <a:pPr marL="0" indent="0">
              <a:lnSpc>
                <a:spcPct val="120000"/>
              </a:lnSpc>
              <a:spcBef>
                <a:spcPts val="0"/>
              </a:spcBef>
              <a:buNone/>
            </a:pPr>
            <a:r>
              <a:rPr lang="cy-GB" dirty="0"/>
              <a:t> </a:t>
            </a:r>
            <a:endParaRPr lang="en-GB" dirty="0"/>
          </a:p>
          <a:p>
            <a:pPr marL="0" indent="0">
              <a:lnSpc>
                <a:spcPct val="120000"/>
              </a:lnSpc>
              <a:spcBef>
                <a:spcPts val="0"/>
              </a:spcBef>
              <a:buNone/>
            </a:pPr>
            <a:r>
              <a:rPr lang="cy-GB" dirty="0"/>
              <a:t>	</a:t>
            </a:r>
            <a:endParaRPr lang="en-US" dirty="0"/>
          </a:p>
        </p:txBody>
      </p:sp>
    </p:spTree>
    <p:extLst>
      <p:ext uri="{BB962C8B-B14F-4D97-AF65-F5344CB8AC3E}">
        <p14:creationId xmlns:p14="http://schemas.microsoft.com/office/powerpoint/2010/main" val="375631380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8D7346-072E-8784-AE53-44FC6E4DB656}"/>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7A460FD4-2987-AD5C-4F81-E5B40C1351F9}"/>
              </a:ext>
            </a:extLst>
          </p:cNvPr>
          <p:cNvPicPr>
            <a:picLocks noChangeAspect="1"/>
          </p:cNvPicPr>
          <p:nvPr/>
        </p:nvPicPr>
        <p:blipFill>
          <a:blip r:embed="rId2"/>
          <a:stretch>
            <a:fillRect/>
          </a:stretch>
        </p:blipFill>
        <p:spPr>
          <a:xfrm>
            <a:off x="10240652" y="5274129"/>
            <a:ext cx="1771733" cy="1506991"/>
          </a:xfrm>
          <a:prstGeom prst="rect">
            <a:avLst/>
          </a:prstGeom>
        </p:spPr>
      </p:pic>
      <p:sp>
        <p:nvSpPr>
          <p:cNvPr id="6" name="Content Placeholder 5">
            <a:extLst>
              <a:ext uri="{FF2B5EF4-FFF2-40B4-BE49-F238E27FC236}">
                <a16:creationId xmlns:a16="http://schemas.microsoft.com/office/drawing/2014/main" id="{02E4925C-7A96-86E8-DCA2-821EA5540733}"/>
              </a:ext>
            </a:extLst>
          </p:cNvPr>
          <p:cNvSpPr>
            <a:spLocks noGrp="1"/>
          </p:cNvSpPr>
          <p:nvPr>
            <p:ph idx="1"/>
          </p:nvPr>
        </p:nvSpPr>
        <p:spPr>
          <a:xfrm>
            <a:off x="838199" y="718720"/>
            <a:ext cx="10936705" cy="6062400"/>
          </a:xfrm>
        </p:spPr>
        <p:txBody>
          <a:bodyPr>
            <a:noAutofit/>
          </a:bodyPr>
          <a:lstStyle/>
          <a:p>
            <a:pPr marL="0" indent="0">
              <a:lnSpc>
                <a:spcPct val="120000"/>
              </a:lnSpc>
              <a:spcBef>
                <a:spcPts val="0"/>
              </a:spcBef>
              <a:buNone/>
            </a:pPr>
            <a:r>
              <a:rPr lang="cy-GB" sz="4000" dirty="0"/>
              <a:t>Dywed wrth bob un o’th deulu</a:t>
            </a:r>
            <a:endParaRPr lang="en-GB" sz="4000" dirty="0"/>
          </a:p>
          <a:p>
            <a:pPr marL="0" indent="0">
              <a:lnSpc>
                <a:spcPct val="100000"/>
              </a:lnSpc>
              <a:spcBef>
                <a:spcPts val="0"/>
              </a:spcBef>
              <a:buNone/>
            </a:pPr>
            <a:r>
              <a:rPr lang="cy-GB" sz="4000" dirty="0"/>
              <a:t>mai yr Iesu yw eu ffrind.</a:t>
            </a:r>
            <a:endParaRPr lang="en-GB" sz="4000" dirty="0"/>
          </a:p>
          <a:p>
            <a:pPr marL="0" indent="0">
              <a:lnSpc>
                <a:spcPct val="100000"/>
              </a:lnSpc>
              <a:spcBef>
                <a:spcPts val="0"/>
              </a:spcBef>
              <a:buNone/>
            </a:pPr>
            <a:r>
              <a:rPr lang="cy-GB" sz="4000" dirty="0"/>
              <a:t>Ar ei fynwes cei orffwystra,</a:t>
            </a:r>
            <a:endParaRPr lang="en-GB" sz="4000" dirty="0"/>
          </a:p>
          <a:p>
            <a:pPr marL="0" indent="0">
              <a:lnSpc>
                <a:spcPct val="100000"/>
              </a:lnSpc>
              <a:spcBef>
                <a:spcPts val="0"/>
              </a:spcBef>
              <a:spcAft>
                <a:spcPts val="1200"/>
              </a:spcAft>
              <a:buNone/>
            </a:pPr>
            <a:r>
              <a:rPr lang="cy-GB" sz="4000" dirty="0"/>
              <a:t>pwysa arno ddydd a nos.</a:t>
            </a:r>
            <a:endParaRPr lang="en-GB" sz="4000" dirty="0"/>
          </a:p>
          <a:p>
            <a:pPr marL="0" indent="0">
              <a:lnSpc>
                <a:spcPct val="100000"/>
              </a:lnSpc>
              <a:spcBef>
                <a:spcPts val="0"/>
              </a:spcBef>
              <a:buNone/>
            </a:pPr>
            <a:r>
              <a:rPr lang="cy-GB" sz="4000" dirty="0"/>
              <a:t>	</a:t>
            </a:r>
            <a:r>
              <a:rPr lang="cy-GB" sz="4000" i="1" dirty="0"/>
              <a:t>Meddai Crist, ‘Dewch ataf fi,</a:t>
            </a:r>
            <a:endParaRPr lang="en-GB" sz="4000" dirty="0"/>
          </a:p>
          <a:p>
            <a:pPr marL="0" indent="0">
              <a:lnSpc>
                <a:spcPct val="100000"/>
              </a:lnSpc>
              <a:spcBef>
                <a:spcPts val="0"/>
              </a:spcBef>
              <a:buNone/>
            </a:pPr>
            <a:r>
              <a:rPr lang="cy-GB" sz="4000" i="1" dirty="0"/>
              <a:t>	A gorffwystra gewch yn hael.</a:t>
            </a:r>
            <a:endParaRPr lang="en-GB" sz="4000" dirty="0"/>
          </a:p>
          <a:p>
            <a:pPr marL="0" indent="0">
              <a:lnSpc>
                <a:spcPct val="100000"/>
              </a:lnSpc>
              <a:spcBef>
                <a:spcPts val="0"/>
              </a:spcBef>
              <a:buNone/>
            </a:pPr>
            <a:r>
              <a:rPr lang="cy-GB" sz="4000" i="1" dirty="0"/>
              <a:t>	Os dan feichiau trwm neu flinder,’</a:t>
            </a:r>
            <a:endParaRPr lang="en-GB" sz="4000" dirty="0"/>
          </a:p>
          <a:p>
            <a:pPr marL="0" indent="0">
              <a:lnSpc>
                <a:spcPct val="100000"/>
              </a:lnSpc>
              <a:spcBef>
                <a:spcPts val="0"/>
              </a:spcBef>
              <a:buNone/>
            </a:pPr>
            <a:r>
              <a:rPr lang="cy-GB" sz="4000" i="1" dirty="0"/>
              <a:t>	meddai Crist, ‘Dewch ataf fi.’</a:t>
            </a:r>
            <a:endParaRPr lang="en-GB" sz="4000" dirty="0"/>
          </a:p>
          <a:p>
            <a:endParaRPr lang="en-US" dirty="0"/>
          </a:p>
        </p:txBody>
      </p:sp>
    </p:spTree>
    <p:extLst>
      <p:ext uri="{BB962C8B-B14F-4D97-AF65-F5344CB8AC3E}">
        <p14:creationId xmlns:p14="http://schemas.microsoft.com/office/powerpoint/2010/main" val="416705756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A4A810-E3C4-C80A-CFD8-CDCDC7914D9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D308D72-8579-2BF2-E9E0-326ABD37B34D}"/>
              </a:ext>
            </a:extLst>
          </p:cNvPr>
          <p:cNvSpPr>
            <a:spLocks noGrp="1"/>
          </p:cNvSpPr>
          <p:nvPr>
            <p:ph type="title"/>
          </p:nvPr>
        </p:nvSpPr>
        <p:spPr>
          <a:xfrm>
            <a:off x="622950" y="397042"/>
            <a:ext cx="10503568" cy="2582779"/>
          </a:xfrm>
        </p:spPr>
        <p:txBody>
          <a:bodyPr>
            <a:normAutofit/>
          </a:bodyPr>
          <a:lstStyle/>
          <a:p>
            <a:pPr algn="ctr"/>
            <a:r>
              <a:rPr lang="en-US" sz="6000" dirty="0">
                <a:solidFill>
                  <a:schemeClr val="accent6">
                    <a:lumMod val="50000"/>
                  </a:schemeClr>
                </a:solidFill>
              </a:rPr>
              <a:t>Stori Beatrice: </a:t>
            </a:r>
            <a:br>
              <a:rPr lang="en-US" sz="6000" dirty="0">
                <a:solidFill>
                  <a:schemeClr val="accent6">
                    <a:lumMod val="50000"/>
                  </a:schemeClr>
                </a:solidFill>
              </a:rPr>
            </a:br>
            <a:r>
              <a:rPr lang="en-US" sz="6000" dirty="0">
                <a:solidFill>
                  <a:schemeClr val="accent6">
                    <a:lumMod val="50000"/>
                  </a:schemeClr>
                </a:solidFill>
              </a:rPr>
              <a:t>Baich bod </a:t>
            </a:r>
            <a:r>
              <a:rPr lang="en-US" sz="6000" dirty="0" err="1">
                <a:solidFill>
                  <a:schemeClr val="accent6">
                    <a:lumMod val="50000"/>
                  </a:schemeClr>
                </a:solidFill>
              </a:rPr>
              <a:t>ar</a:t>
            </a:r>
            <a:r>
              <a:rPr lang="en-US" sz="6000" dirty="0">
                <a:solidFill>
                  <a:schemeClr val="accent6">
                    <a:lumMod val="50000"/>
                  </a:schemeClr>
                </a:solidFill>
              </a:rPr>
              <a:t> </a:t>
            </a:r>
            <a:r>
              <a:rPr lang="en-US" sz="6000" dirty="0" err="1">
                <a:solidFill>
                  <a:schemeClr val="accent6">
                    <a:lumMod val="50000"/>
                  </a:schemeClr>
                </a:solidFill>
              </a:rPr>
              <a:t>Gyrion</a:t>
            </a:r>
            <a:r>
              <a:rPr lang="en-US" sz="6000" dirty="0">
                <a:solidFill>
                  <a:schemeClr val="accent6">
                    <a:lumMod val="50000"/>
                  </a:schemeClr>
                </a:solidFill>
              </a:rPr>
              <a:t> Cymdeithas</a:t>
            </a:r>
          </a:p>
        </p:txBody>
      </p:sp>
      <p:pic>
        <p:nvPicPr>
          <p:cNvPr id="4" name="Picture 3">
            <a:extLst>
              <a:ext uri="{FF2B5EF4-FFF2-40B4-BE49-F238E27FC236}">
                <a16:creationId xmlns:a16="http://schemas.microsoft.com/office/drawing/2014/main" id="{F91201A8-A97C-91FE-BD2B-A5993928E47F}"/>
              </a:ext>
            </a:extLst>
          </p:cNvPr>
          <p:cNvPicPr>
            <a:picLocks noChangeAspect="1"/>
          </p:cNvPicPr>
          <p:nvPr/>
        </p:nvPicPr>
        <p:blipFill>
          <a:blip r:embed="rId2"/>
          <a:stretch>
            <a:fillRect/>
          </a:stretch>
        </p:blipFill>
        <p:spPr>
          <a:xfrm>
            <a:off x="10240652" y="5274129"/>
            <a:ext cx="1771733" cy="1506991"/>
          </a:xfrm>
          <a:prstGeom prst="rect">
            <a:avLst/>
          </a:prstGeom>
        </p:spPr>
      </p:pic>
      <p:pic>
        <p:nvPicPr>
          <p:cNvPr id="3" name="Content Placeholder 2" descr="Picture">
            <a:extLst>
              <a:ext uri="{FF2B5EF4-FFF2-40B4-BE49-F238E27FC236}">
                <a16:creationId xmlns:a16="http://schemas.microsoft.com/office/drawing/2014/main" id="{12CDA279-CD1C-B796-34C9-3AF0F3FBB6AD}"/>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3376399" y="2854371"/>
            <a:ext cx="5158002" cy="333863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0329582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25C08A-0E02-84C7-2BA4-17DC75FE85E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5F61D30-025A-8CA3-4288-62638F683DD9}"/>
              </a:ext>
            </a:extLst>
          </p:cNvPr>
          <p:cNvSpPr>
            <a:spLocks noGrp="1"/>
          </p:cNvSpPr>
          <p:nvPr>
            <p:ph type="title"/>
          </p:nvPr>
        </p:nvSpPr>
        <p:spPr/>
        <p:txBody>
          <a:bodyPr>
            <a:normAutofit/>
          </a:bodyPr>
          <a:lstStyle/>
          <a:p>
            <a:pPr algn="ctr"/>
            <a:r>
              <a:rPr lang="en-US" sz="6000" dirty="0" err="1">
                <a:solidFill>
                  <a:schemeClr val="accent6">
                    <a:lumMod val="50000"/>
                  </a:schemeClr>
                </a:solidFill>
              </a:rPr>
              <a:t>Gweddïau</a:t>
            </a:r>
            <a:endParaRPr lang="en-US" sz="6000" dirty="0">
              <a:solidFill>
                <a:schemeClr val="accent6">
                  <a:lumMod val="50000"/>
                </a:schemeClr>
              </a:solidFill>
            </a:endParaRPr>
          </a:p>
        </p:txBody>
      </p:sp>
      <p:pic>
        <p:nvPicPr>
          <p:cNvPr id="4" name="Picture 3">
            <a:extLst>
              <a:ext uri="{FF2B5EF4-FFF2-40B4-BE49-F238E27FC236}">
                <a16:creationId xmlns:a16="http://schemas.microsoft.com/office/drawing/2014/main" id="{2EAF1274-8415-3ECD-C66E-53EBC2ED248F}"/>
              </a:ext>
            </a:extLst>
          </p:cNvPr>
          <p:cNvPicPr>
            <a:picLocks noChangeAspect="1"/>
          </p:cNvPicPr>
          <p:nvPr/>
        </p:nvPicPr>
        <p:blipFill>
          <a:blip r:embed="rId2"/>
          <a:stretch>
            <a:fillRect/>
          </a:stretch>
        </p:blipFill>
        <p:spPr>
          <a:xfrm>
            <a:off x="10240652" y="5274129"/>
            <a:ext cx="1771733" cy="1506991"/>
          </a:xfrm>
          <a:prstGeom prst="rect">
            <a:avLst/>
          </a:prstGeom>
        </p:spPr>
      </p:pic>
      <p:pic>
        <p:nvPicPr>
          <p:cNvPr id="7" name="Picture 6">
            <a:extLst>
              <a:ext uri="{FF2B5EF4-FFF2-40B4-BE49-F238E27FC236}">
                <a16:creationId xmlns:a16="http://schemas.microsoft.com/office/drawing/2014/main" id="{40992CEE-17E4-EBB7-C7B1-12B22C2EE0D1}"/>
              </a:ext>
            </a:extLst>
          </p:cNvPr>
          <p:cNvPicPr>
            <a:picLocks noChangeAspect="1"/>
          </p:cNvPicPr>
          <p:nvPr/>
        </p:nvPicPr>
        <p:blipFill>
          <a:blip r:embed="rId3"/>
          <a:stretch>
            <a:fillRect/>
          </a:stretch>
        </p:blipFill>
        <p:spPr>
          <a:xfrm>
            <a:off x="4307037" y="2084579"/>
            <a:ext cx="3365118" cy="3365118"/>
          </a:xfrm>
          <a:prstGeom prst="rect">
            <a:avLst/>
          </a:prstGeom>
        </p:spPr>
      </p:pic>
    </p:spTree>
    <p:extLst>
      <p:ext uri="{BB962C8B-B14F-4D97-AF65-F5344CB8AC3E}">
        <p14:creationId xmlns:p14="http://schemas.microsoft.com/office/powerpoint/2010/main" val="7275878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6ABD25-CC54-B668-A5C2-1A986A9C520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D0786E4-C6C2-517D-F408-451898A920B3}"/>
              </a:ext>
            </a:extLst>
          </p:cNvPr>
          <p:cNvSpPr>
            <a:spLocks noGrp="1"/>
          </p:cNvSpPr>
          <p:nvPr>
            <p:ph type="title"/>
          </p:nvPr>
        </p:nvSpPr>
        <p:spPr/>
        <p:txBody>
          <a:bodyPr>
            <a:normAutofit/>
          </a:bodyPr>
          <a:lstStyle/>
          <a:p>
            <a:r>
              <a:rPr lang="en-US" sz="6000" dirty="0" err="1">
                <a:solidFill>
                  <a:schemeClr val="accent6">
                    <a:lumMod val="50000"/>
                  </a:schemeClr>
                </a:solidFill>
              </a:rPr>
              <a:t>Mawl</a:t>
            </a:r>
            <a:r>
              <a:rPr lang="en-US" sz="6000" dirty="0">
                <a:solidFill>
                  <a:schemeClr val="accent6">
                    <a:lumMod val="50000"/>
                  </a:schemeClr>
                </a:solidFill>
              </a:rPr>
              <a:t> o </a:t>
            </a:r>
            <a:r>
              <a:rPr lang="en-US" sz="6000" dirty="0" err="1">
                <a:solidFill>
                  <a:schemeClr val="accent6">
                    <a:lumMod val="50000"/>
                  </a:schemeClr>
                </a:solidFill>
              </a:rPr>
              <a:t>Groeso</a:t>
            </a:r>
            <a:endParaRPr lang="en-US" sz="6000" dirty="0">
              <a:solidFill>
                <a:schemeClr val="accent6">
                  <a:lumMod val="50000"/>
                </a:schemeClr>
              </a:solidFill>
            </a:endParaRPr>
          </a:p>
        </p:txBody>
      </p:sp>
      <p:sp>
        <p:nvSpPr>
          <p:cNvPr id="3" name="Content Placeholder 2">
            <a:extLst>
              <a:ext uri="{FF2B5EF4-FFF2-40B4-BE49-F238E27FC236}">
                <a16:creationId xmlns:a16="http://schemas.microsoft.com/office/drawing/2014/main" id="{F975D424-4A92-566E-9B9E-64E868641E37}"/>
              </a:ext>
            </a:extLst>
          </p:cNvPr>
          <p:cNvSpPr>
            <a:spLocks noGrp="1"/>
          </p:cNvSpPr>
          <p:nvPr>
            <p:ph idx="1"/>
          </p:nvPr>
        </p:nvSpPr>
        <p:spPr/>
        <p:txBody>
          <a:bodyPr>
            <a:normAutofit/>
          </a:bodyPr>
          <a:lstStyle/>
          <a:p>
            <a:pPr marL="0" indent="0">
              <a:buNone/>
            </a:pPr>
            <a:r>
              <a:rPr lang="en-US" sz="4000" dirty="0" err="1"/>
              <a:t>Diolch</a:t>
            </a:r>
            <a:r>
              <a:rPr lang="en-US" sz="4000" dirty="0"/>
              <a:t> </a:t>
            </a:r>
            <a:r>
              <a:rPr lang="en-US" sz="4000" dirty="0" err="1"/>
              <a:t>iddo</a:t>
            </a:r>
            <a:r>
              <a:rPr lang="en-US" sz="4000" dirty="0"/>
              <a:t>, Brenin </a:t>
            </a:r>
            <a:r>
              <a:rPr lang="en-US" sz="4000" dirty="0" err="1"/>
              <a:t>yw</a:t>
            </a:r>
            <a:r>
              <a:rPr lang="en-US" sz="4000" dirty="0"/>
              <a:t>,</a:t>
            </a:r>
          </a:p>
          <a:p>
            <a:pPr marL="0" indent="0">
              <a:buNone/>
            </a:pPr>
            <a:r>
              <a:rPr lang="en-US" sz="4000" dirty="0" err="1"/>
              <a:t>Diolch</a:t>
            </a:r>
            <a:r>
              <a:rPr lang="en-US" sz="4000" dirty="0"/>
              <a:t> </a:t>
            </a:r>
            <a:r>
              <a:rPr lang="en-US" sz="4000" dirty="0" err="1"/>
              <a:t>iddo</a:t>
            </a:r>
            <a:r>
              <a:rPr lang="en-US" sz="4000" dirty="0"/>
              <a:t>, Brenin </a:t>
            </a:r>
            <a:r>
              <a:rPr lang="en-US" sz="4000" dirty="0" err="1"/>
              <a:t>yw</a:t>
            </a:r>
            <a:r>
              <a:rPr lang="en-US" sz="4000" dirty="0"/>
              <a:t>, </a:t>
            </a:r>
          </a:p>
          <a:p>
            <a:pPr marL="0" indent="0">
              <a:buNone/>
            </a:pPr>
            <a:r>
              <a:rPr lang="en-US" sz="4000" dirty="0" err="1"/>
              <a:t>Diolch</a:t>
            </a:r>
            <a:r>
              <a:rPr lang="en-US" sz="4000" dirty="0"/>
              <a:t>, </a:t>
            </a:r>
            <a:r>
              <a:rPr lang="en-US" sz="4000" dirty="0" err="1"/>
              <a:t>Iesu</a:t>
            </a:r>
            <a:r>
              <a:rPr lang="en-US" sz="4000" dirty="0"/>
              <a:t>, Brenin </a:t>
            </a:r>
            <a:r>
              <a:rPr lang="en-US" sz="4000" dirty="0" err="1"/>
              <a:t>wyt</a:t>
            </a:r>
            <a:r>
              <a:rPr lang="en-US" sz="4000" dirty="0"/>
              <a:t>,</a:t>
            </a:r>
          </a:p>
          <a:p>
            <a:pPr marL="0" indent="0">
              <a:buNone/>
            </a:pPr>
            <a:r>
              <a:rPr lang="en-US" sz="4000" dirty="0" err="1"/>
              <a:t>Iesu</a:t>
            </a:r>
            <a:r>
              <a:rPr lang="en-US" sz="4000" dirty="0"/>
              <a:t>, da </a:t>
            </a:r>
            <a:r>
              <a:rPr lang="en-US" sz="4000" dirty="0" err="1"/>
              <a:t>wyt</a:t>
            </a:r>
            <a:r>
              <a:rPr lang="en-US" sz="4000" dirty="0"/>
              <a:t> </a:t>
            </a:r>
            <a:r>
              <a:rPr lang="en-US" sz="4000" dirty="0" err="1"/>
              <a:t>ti</a:t>
            </a:r>
            <a:r>
              <a:rPr lang="en-US" sz="4000" dirty="0"/>
              <a:t>.</a:t>
            </a:r>
          </a:p>
        </p:txBody>
      </p:sp>
      <p:pic>
        <p:nvPicPr>
          <p:cNvPr id="4" name="Picture 3">
            <a:extLst>
              <a:ext uri="{FF2B5EF4-FFF2-40B4-BE49-F238E27FC236}">
                <a16:creationId xmlns:a16="http://schemas.microsoft.com/office/drawing/2014/main" id="{57E7C7BB-AA01-ADEE-97EC-536DA1B59526}"/>
              </a:ext>
            </a:extLst>
          </p:cNvPr>
          <p:cNvPicPr>
            <a:picLocks noChangeAspect="1"/>
          </p:cNvPicPr>
          <p:nvPr/>
        </p:nvPicPr>
        <p:blipFill>
          <a:blip r:embed="rId2"/>
          <a:stretch>
            <a:fillRect/>
          </a:stretch>
        </p:blipFill>
        <p:spPr>
          <a:xfrm>
            <a:off x="9584441" y="4297363"/>
            <a:ext cx="2209800" cy="1879600"/>
          </a:xfrm>
          <a:prstGeom prst="rect">
            <a:avLst/>
          </a:prstGeom>
        </p:spPr>
      </p:pic>
    </p:spTree>
    <p:extLst>
      <p:ext uri="{BB962C8B-B14F-4D97-AF65-F5344CB8AC3E}">
        <p14:creationId xmlns:p14="http://schemas.microsoft.com/office/powerpoint/2010/main" val="26418155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63ADFB-DF65-86C1-9D38-7247F227E344}"/>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1F87DA82-8C01-33A5-600D-DC4FCDB8FDE1}"/>
              </a:ext>
            </a:extLst>
          </p:cNvPr>
          <p:cNvPicPr>
            <a:picLocks noChangeAspect="1"/>
          </p:cNvPicPr>
          <p:nvPr/>
        </p:nvPicPr>
        <p:blipFill>
          <a:blip r:embed="rId2"/>
          <a:stretch>
            <a:fillRect/>
          </a:stretch>
        </p:blipFill>
        <p:spPr>
          <a:xfrm>
            <a:off x="10240652" y="5274129"/>
            <a:ext cx="1771733" cy="1506991"/>
          </a:xfrm>
          <a:prstGeom prst="rect">
            <a:avLst/>
          </a:prstGeom>
        </p:spPr>
      </p:pic>
      <p:sp>
        <p:nvSpPr>
          <p:cNvPr id="6" name="Content Placeholder 5">
            <a:extLst>
              <a:ext uri="{FF2B5EF4-FFF2-40B4-BE49-F238E27FC236}">
                <a16:creationId xmlns:a16="http://schemas.microsoft.com/office/drawing/2014/main" id="{E63D1C8C-657E-7C95-F0C5-EBD22634CA7F}"/>
              </a:ext>
            </a:extLst>
          </p:cNvPr>
          <p:cNvSpPr>
            <a:spLocks noGrp="1"/>
          </p:cNvSpPr>
          <p:nvPr>
            <p:ph idx="1"/>
          </p:nvPr>
        </p:nvSpPr>
        <p:spPr>
          <a:xfrm>
            <a:off x="610918" y="531812"/>
            <a:ext cx="9944787" cy="6109620"/>
          </a:xfrm>
        </p:spPr>
        <p:txBody>
          <a:bodyPr>
            <a:noAutofit/>
          </a:bodyPr>
          <a:lstStyle/>
          <a:p>
            <a:pPr marL="0" indent="0">
              <a:lnSpc>
                <a:spcPct val="100000"/>
              </a:lnSpc>
              <a:spcBef>
                <a:spcPts val="0"/>
              </a:spcBef>
              <a:buNone/>
            </a:pPr>
            <a:r>
              <a:rPr lang="cy-GB" sz="4000" b="1" dirty="0">
                <a:solidFill>
                  <a:schemeClr val="accent6">
                    <a:lumMod val="50000"/>
                  </a:schemeClr>
                </a:solidFill>
              </a:rPr>
              <a:t>Arweinydd 1</a:t>
            </a:r>
            <a:r>
              <a:rPr lang="cy-GB" sz="4000" dirty="0"/>
              <a:t>: </a:t>
            </a:r>
          </a:p>
          <a:p>
            <a:pPr marL="0" indent="0">
              <a:lnSpc>
                <a:spcPct val="100000"/>
              </a:lnSpc>
              <a:spcBef>
                <a:spcPts val="0"/>
              </a:spcBef>
              <a:buNone/>
            </a:pPr>
            <a:r>
              <a:rPr lang="cy-GB" sz="4000" dirty="0"/>
              <a:t>Dduw’r rhai sydd ar y cyrion, fe wyddom dy fod yn ein gweld. Fe weli’r gwahaniaethu a wynebir gan lawer: y rhai a orfodir i weithio’n rhy galed; y rhai sy’n cael eu hecsbloetio mewn ffatrïoedd, caeau a chartrefi; a’r rhai sy’n methu dod o hyd i waith i fwydo’u teuluoedd. </a:t>
            </a:r>
            <a:endParaRPr lang="en-US" sz="4000" dirty="0"/>
          </a:p>
        </p:txBody>
      </p:sp>
      <p:pic>
        <p:nvPicPr>
          <p:cNvPr id="7" name="Picture 6">
            <a:extLst>
              <a:ext uri="{FF2B5EF4-FFF2-40B4-BE49-F238E27FC236}">
                <a16:creationId xmlns:a16="http://schemas.microsoft.com/office/drawing/2014/main" id="{8355F405-E2EB-165C-6233-42207D4EE598}"/>
              </a:ext>
            </a:extLst>
          </p:cNvPr>
          <p:cNvPicPr>
            <a:picLocks noChangeAspect="1"/>
          </p:cNvPicPr>
          <p:nvPr/>
        </p:nvPicPr>
        <p:blipFill>
          <a:blip r:embed="rId3"/>
          <a:stretch>
            <a:fillRect/>
          </a:stretch>
        </p:blipFill>
        <p:spPr>
          <a:xfrm>
            <a:off x="10555705" y="392124"/>
            <a:ext cx="1085182" cy="1085182"/>
          </a:xfrm>
          <a:prstGeom prst="rect">
            <a:avLst/>
          </a:prstGeom>
        </p:spPr>
      </p:pic>
    </p:spTree>
    <p:extLst>
      <p:ext uri="{BB962C8B-B14F-4D97-AF65-F5344CB8AC3E}">
        <p14:creationId xmlns:p14="http://schemas.microsoft.com/office/powerpoint/2010/main" val="41976877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701E01-0509-3C5C-CA4C-1B166C57B911}"/>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AB3B6A9D-FB55-3235-AFAF-4AF1E9BCF217}"/>
              </a:ext>
            </a:extLst>
          </p:cNvPr>
          <p:cNvPicPr>
            <a:picLocks noChangeAspect="1"/>
          </p:cNvPicPr>
          <p:nvPr/>
        </p:nvPicPr>
        <p:blipFill>
          <a:blip r:embed="rId2"/>
          <a:stretch>
            <a:fillRect/>
          </a:stretch>
        </p:blipFill>
        <p:spPr>
          <a:xfrm>
            <a:off x="10240652" y="5274129"/>
            <a:ext cx="1771733" cy="1506991"/>
          </a:xfrm>
          <a:prstGeom prst="rect">
            <a:avLst/>
          </a:prstGeom>
        </p:spPr>
      </p:pic>
      <p:sp>
        <p:nvSpPr>
          <p:cNvPr id="6" name="Content Placeholder 5">
            <a:extLst>
              <a:ext uri="{FF2B5EF4-FFF2-40B4-BE49-F238E27FC236}">
                <a16:creationId xmlns:a16="http://schemas.microsoft.com/office/drawing/2014/main" id="{FC35478F-9B6A-1B5B-4ABB-F6016611AECC}"/>
              </a:ext>
            </a:extLst>
          </p:cNvPr>
          <p:cNvSpPr>
            <a:spLocks noGrp="1"/>
          </p:cNvSpPr>
          <p:nvPr>
            <p:ph idx="1"/>
          </p:nvPr>
        </p:nvSpPr>
        <p:spPr>
          <a:xfrm>
            <a:off x="610919" y="531812"/>
            <a:ext cx="9629734" cy="6109620"/>
          </a:xfrm>
        </p:spPr>
        <p:txBody>
          <a:bodyPr>
            <a:noAutofit/>
          </a:bodyPr>
          <a:lstStyle/>
          <a:p>
            <a:pPr marL="0" indent="0">
              <a:lnSpc>
                <a:spcPct val="100000"/>
              </a:lnSpc>
              <a:spcBef>
                <a:spcPts val="0"/>
              </a:spcBef>
              <a:buNone/>
            </a:pPr>
            <a:r>
              <a:rPr lang="cy-GB" sz="4000" dirty="0"/>
              <a:t>Diolch i ti, Dad Graslon, am wydnwch </a:t>
            </a:r>
            <a:br>
              <a:rPr lang="cy-GB" sz="4000" dirty="0"/>
            </a:br>
            <a:r>
              <a:rPr lang="cy-GB" sz="4000" dirty="0"/>
              <a:t>a dyfeisgarwch y rhai sy’n cadw’n ffyddlon ynghanol amgylchiadau anodd. Ysbrydola ni drwy eu hesiampl hwy ac annog ni i weithio at fyd gwell.</a:t>
            </a:r>
            <a:endParaRPr lang="en-GB" sz="4000" dirty="0"/>
          </a:p>
          <a:p>
            <a:pPr marL="0" indent="0">
              <a:lnSpc>
                <a:spcPct val="100000"/>
              </a:lnSpc>
              <a:spcBef>
                <a:spcPts val="0"/>
              </a:spcBef>
              <a:buNone/>
            </a:pPr>
            <a:r>
              <a:rPr lang="cy-GB" sz="4000" dirty="0"/>
              <a:t> </a:t>
            </a:r>
            <a:endParaRPr lang="en-GB" sz="4000" dirty="0"/>
          </a:p>
          <a:p>
            <a:pPr marL="0" indent="0">
              <a:lnSpc>
                <a:spcPct val="100000"/>
              </a:lnSpc>
              <a:spcBef>
                <a:spcPts val="0"/>
              </a:spcBef>
              <a:buNone/>
            </a:pPr>
            <a:r>
              <a:rPr lang="cy-GB" sz="4000" b="1" dirty="0">
                <a:solidFill>
                  <a:schemeClr val="accent6">
                    <a:lumMod val="50000"/>
                  </a:schemeClr>
                </a:solidFill>
              </a:rPr>
              <a:t>Pawb</a:t>
            </a:r>
            <a:r>
              <a:rPr lang="cy-GB" sz="4000" dirty="0"/>
              <a:t>:	</a:t>
            </a:r>
            <a:r>
              <a:rPr lang="cy-GB" sz="4000" b="1" dirty="0"/>
              <a:t>Dduw’r rhai sydd ar y cyrion, ymyrra ar ein rhan ni oll.</a:t>
            </a:r>
            <a:endParaRPr lang="en-GB" sz="4000" dirty="0"/>
          </a:p>
          <a:p>
            <a:endParaRPr lang="en-US" dirty="0"/>
          </a:p>
        </p:txBody>
      </p:sp>
      <p:pic>
        <p:nvPicPr>
          <p:cNvPr id="7" name="Picture 6">
            <a:extLst>
              <a:ext uri="{FF2B5EF4-FFF2-40B4-BE49-F238E27FC236}">
                <a16:creationId xmlns:a16="http://schemas.microsoft.com/office/drawing/2014/main" id="{3D99B429-B3F7-C84F-7560-D941758B0A46}"/>
              </a:ext>
            </a:extLst>
          </p:cNvPr>
          <p:cNvPicPr>
            <a:picLocks noChangeAspect="1"/>
          </p:cNvPicPr>
          <p:nvPr/>
        </p:nvPicPr>
        <p:blipFill>
          <a:blip r:embed="rId3"/>
          <a:stretch>
            <a:fillRect/>
          </a:stretch>
        </p:blipFill>
        <p:spPr>
          <a:xfrm>
            <a:off x="10555705" y="392124"/>
            <a:ext cx="1085182" cy="1085182"/>
          </a:xfrm>
          <a:prstGeom prst="rect">
            <a:avLst/>
          </a:prstGeom>
        </p:spPr>
      </p:pic>
    </p:spTree>
    <p:extLst>
      <p:ext uri="{BB962C8B-B14F-4D97-AF65-F5344CB8AC3E}">
        <p14:creationId xmlns:p14="http://schemas.microsoft.com/office/powerpoint/2010/main" val="235473613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F1289D-4BFF-9F33-B849-EC49E35FAB5F}"/>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FE864CA1-1921-E55B-4012-6F99AAA5BBBF}"/>
              </a:ext>
            </a:extLst>
          </p:cNvPr>
          <p:cNvPicPr>
            <a:picLocks noChangeAspect="1"/>
          </p:cNvPicPr>
          <p:nvPr/>
        </p:nvPicPr>
        <p:blipFill>
          <a:blip r:embed="rId2"/>
          <a:stretch>
            <a:fillRect/>
          </a:stretch>
        </p:blipFill>
        <p:spPr>
          <a:xfrm>
            <a:off x="10240652" y="5274129"/>
            <a:ext cx="1771733" cy="1506991"/>
          </a:xfrm>
          <a:prstGeom prst="rect">
            <a:avLst/>
          </a:prstGeom>
        </p:spPr>
      </p:pic>
      <p:sp>
        <p:nvSpPr>
          <p:cNvPr id="6" name="Content Placeholder 5">
            <a:extLst>
              <a:ext uri="{FF2B5EF4-FFF2-40B4-BE49-F238E27FC236}">
                <a16:creationId xmlns:a16="http://schemas.microsoft.com/office/drawing/2014/main" id="{9E13C3E0-81C5-765A-86D3-3C410029392F}"/>
              </a:ext>
            </a:extLst>
          </p:cNvPr>
          <p:cNvSpPr>
            <a:spLocks noGrp="1"/>
          </p:cNvSpPr>
          <p:nvPr>
            <p:ph idx="1"/>
          </p:nvPr>
        </p:nvSpPr>
        <p:spPr>
          <a:xfrm>
            <a:off x="610918" y="670593"/>
            <a:ext cx="10094955" cy="5297070"/>
          </a:xfrm>
        </p:spPr>
        <p:txBody>
          <a:bodyPr>
            <a:noAutofit/>
          </a:bodyPr>
          <a:lstStyle/>
          <a:p>
            <a:pPr marL="0" indent="0">
              <a:lnSpc>
                <a:spcPct val="100000"/>
              </a:lnSpc>
              <a:spcBef>
                <a:spcPts val="0"/>
              </a:spcBef>
              <a:buNone/>
            </a:pPr>
            <a:r>
              <a:rPr lang="cy-GB" sz="4000" b="1" dirty="0">
                <a:solidFill>
                  <a:schemeClr val="accent6">
                    <a:lumMod val="50000"/>
                  </a:schemeClr>
                </a:solidFill>
              </a:rPr>
              <a:t>Arweinydd 2</a:t>
            </a:r>
            <a:r>
              <a:rPr lang="cy-GB" sz="4000" dirty="0"/>
              <a:t>:</a:t>
            </a:r>
            <a:r>
              <a:rPr lang="cy-GB" sz="4000" b="1" dirty="0"/>
              <a:t> </a:t>
            </a:r>
            <a:r>
              <a:rPr lang="cy-GB" sz="4000" dirty="0"/>
              <a:t>Iesu graslon, roeddet ti’n croesawu’r rhai oedd yn cael eu gormesu ac yn codi’r rhai gorthrymedig. Heddiw, gwelwn anghyfiawnder ym mhobman, a llawer yn dioddef dan systemau sy’n gorthrymu. </a:t>
            </a:r>
          </a:p>
          <a:p>
            <a:pPr marL="0" indent="0">
              <a:lnSpc>
                <a:spcPct val="100000"/>
              </a:lnSpc>
              <a:spcBef>
                <a:spcPts val="0"/>
              </a:spcBef>
              <a:buNone/>
            </a:pPr>
            <a:r>
              <a:rPr lang="cy-GB" sz="4000" dirty="0"/>
              <a:t>Siarada â chalon pob arweinydd, fel y byddant yn llywodraethu gyda thegwch a thosturi. </a:t>
            </a:r>
            <a:endParaRPr lang="en-US" sz="4000" dirty="0"/>
          </a:p>
        </p:txBody>
      </p:sp>
      <p:pic>
        <p:nvPicPr>
          <p:cNvPr id="2" name="Picture 1">
            <a:extLst>
              <a:ext uri="{FF2B5EF4-FFF2-40B4-BE49-F238E27FC236}">
                <a16:creationId xmlns:a16="http://schemas.microsoft.com/office/drawing/2014/main" id="{DE809671-0414-2A67-C2A3-E9FF293017CC}"/>
              </a:ext>
            </a:extLst>
          </p:cNvPr>
          <p:cNvPicPr>
            <a:picLocks noChangeAspect="1"/>
          </p:cNvPicPr>
          <p:nvPr/>
        </p:nvPicPr>
        <p:blipFill>
          <a:blip r:embed="rId3"/>
          <a:stretch>
            <a:fillRect/>
          </a:stretch>
        </p:blipFill>
        <p:spPr>
          <a:xfrm>
            <a:off x="10705873" y="418395"/>
            <a:ext cx="1085182" cy="1085182"/>
          </a:xfrm>
          <a:prstGeom prst="rect">
            <a:avLst/>
          </a:prstGeom>
        </p:spPr>
      </p:pic>
    </p:spTree>
    <p:extLst>
      <p:ext uri="{BB962C8B-B14F-4D97-AF65-F5344CB8AC3E}">
        <p14:creationId xmlns:p14="http://schemas.microsoft.com/office/powerpoint/2010/main" val="359313242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67D4C1-A620-8C50-7DEC-EE50DC248567}"/>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76D52BE1-45C4-33C4-7283-0ABF88F13077}"/>
              </a:ext>
            </a:extLst>
          </p:cNvPr>
          <p:cNvPicPr>
            <a:picLocks noChangeAspect="1"/>
          </p:cNvPicPr>
          <p:nvPr/>
        </p:nvPicPr>
        <p:blipFill>
          <a:blip r:embed="rId2"/>
          <a:stretch>
            <a:fillRect/>
          </a:stretch>
        </p:blipFill>
        <p:spPr>
          <a:xfrm>
            <a:off x="10240652" y="5274129"/>
            <a:ext cx="1771733" cy="1506991"/>
          </a:xfrm>
          <a:prstGeom prst="rect">
            <a:avLst/>
          </a:prstGeom>
        </p:spPr>
      </p:pic>
      <p:sp>
        <p:nvSpPr>
          <p:cNvPr id="6" name="Content Placeholder 5">
            <a:extLst>
              <a:ext uri="{FF2B5EF4-FFF2-40B4-BE49-F238E27FC236}">
                <a16:creationId xmlns:a16="http://schemas.microsoft.com/office/drawing/2014/main" id="{25B0A2A4-EC90-157C-82D9-4CE28C27E7B2}"/>
              </a:ext>
            </a:extLst>
          </p:cNvPr>
          <p:cNvSpPr>
            <a:spLocks noGrp="1"/>
          </p:cNvSpPr>
          <p:nvPr>
            <p:ph idx="1"/>
          </p:nvPr>
        </p:nvSpPr>
        <p:spPr>
          <a:xfrm>
            <a:off x="610918" y="670593"/>
            <a:ext cx="10094955" cy="4351338"/>
          </a:xfrm>
        </p:spPr>
        <p:txBody>
          <a:bodyPr>
            <a:noAutofit/>
          </a:bodyPr>
          <a:lstStyle/>
          <a:p>
            <a:pPr marL="0" indent="0">
              <a:lnSpc>
                <a:spcPct val="100000"/>
              </a:lnSpc>
              <a:spcBef>
                <a:spcPts val="0"/>
              </a:spcBef>
              <a:buNone/>
            </a:pPr>
            <a:r>
              <a:rPr lang="cy-GB" sz="4000" dirty="0"/>
              <a:t>Cyffyrdda galonnau cymunedau i newid eu hagweddau a’u gweithredoedd tuag at y rhai sydd ar y cyrion.</a:t>
            </a:r>
          </a:p>
          <a:p>
            <a:pPr marL="0" indent="0">
              <a:lnSpc>
                <a:spcPct val="100000"/>
              </a:lnSpc>
              <a:spcBef>
                <a:spcPts val="0"/>
              </a:spcBef>
              <a:buNone/>
            </a:pPr>
            <a:endParaRPr lang="en-GB" sz="4000" dirty="0"/>
          </a:p>
          <a:p>
            <a:pPr marL="0" indent="0">
              <a:lnSpc>
                <a:spcPct val="100000"/>
              </a:lnSpc>
              <a:spcBef>
                <a:spcPts val="0"/>
              </a:spcBef>
              <a:buNone/>
            </a:pPr>
            <a:r>
              <a:rPr lang="cy-GB" sz="4000" b="1" dirty="0">
                <a:solidFill>
                  <a:schemeClr val="accent6">
                    <a:lumMod val="50000"/>
                  </a:schemeClr>
                </a:solidFill>
              </a:rPr>
              <a:t>Pawb</a:t>
            </a:r>
            <a:r>
              <a:rPr lang="cy-GB" sz="4000" dirty="0"/>
              <a:t>:	</a:t>
            </a:r>
            <a:r>
              <a:rPr lang="cy-GB" sz="4000" b="1" dirty="0"/>
              <a:t>Iesu graslon, nertha ni i ddal ati </a:t>
            </a:r>
            <a:br>
              <a:rPr lang="cy-GB" sz="4000" b="1" dirty="0"/>
            </a:br>
            <a:r>
              <a:rPr lang="cy-GB" sz="4000" b="1" dirty="0"/>
              <a:t>i roi ein ffydd ynot ti, hyd yn oed pan fo’r beichiau’n rhy drwm i’w cario.</a:t>
            </a:r>
            <a:endParaRPr lang="en-GB" sz="4000" dirty="0"/>
          </a:p>
          <a:p>
            <a:endParaRPr lang="en-US" dirty="0"/>
          </a:p>
        </p:txBody>
      </p:sp>
      <p:pic>
        <p:nvPicPr>
          <p:cNvPr id="2" name="Picture 1">
            <a:extLst>
              <a:ext uri="{FF2B5EF4-FFF2-40B4-BE49-F238E27FC236}">
                <a16:creationId xmlns:a16="http://schemas.microsoft.com/office/drawing/2014/main" id="{4F800D40-1997-8F67-8526-3061848C8A73}"/>
              </a:ext>
            </a:extLst>
          </p:cNvPr>
          <p:cNvPicPr>
            <a:picLocks noChangeAspect="1"/>
          </p:cNvPicPr>
          <p:nvPr/>
        </p:nvPicPr>
        <p:blipFill>
          <a:blip r:embed="rId3"/>
          <a:stretch>
            <a:fillRect/>
          </a:stretch>
        </p:blipFill>
        <p:spPr>
          <a:xfrm>
            <a:off x="10705873" y="418395"/>
            <a:ext cx="1085182" cy="1085182"/>
          </a:xfrm>
          <a:prstGeom prst="rect">
            <a:avLst/>
          </a:prstGeom>
        </p:spPr>
      </p:pic>
    </p:spTree>
    <p:extLst>
      <p:ext uri="{BB962C8B-B14F-4D97-AF65-F5344CB8AC3E}">
        <p14:creationId xmlns:p14="http://schemas.microsoft.com/office/powerpoint/2010/main" val="57923514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FDB045-BA93-D77C-C06E-3593F56C3131}"/>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C8B94A7A-D441-89D4-48F9-2B68019A0C66}"/>
              </a:ext>
            </a:extLst>
          </p:cNvPr>
          <p:cNvPicPr>
            <a:picLocks noChangeAspect="1"/>
          </p:cNvPicPr>
          <p:nvPr/>
        </p:nvPicPr>
        <p:blipFill>
          <a:blip r:embed="rId2"/>
          <a:stretch>
            <a:fillRect/>
          </a:stretch>
        </p:blipFill>
        <p:spPr>
          <a:xfrm>
            <a:off x="10240652" y="5274129"/>
            <a:ext cx="1771733" cy="1506991"/>
          </a:xfrm>
          <a:prstGeom prst="rect">
            <a:avLst/>
          </a:prstGeom>
        </p:spPr>
      </p:pic>
      <p:sp>
        <p:nvSpPr>
          <p:cNvPr id="6" name="Content Placeholder 5">
            <a:extLst>
              <a:ext uri="{FF2B5EF4-FFF2-40B4-BE49-F238E27FC236}">
                <a16:creationId xmlns:a16="http://schemas.microsoft.com/office/drawing/2014/main" id="{147828C0-1EB4-854D-9354-E7099ECCCFFF}"/>
              </a:ext>
            </a:extLst>
          </p:cNvPr>
          <p:cNvSpPr>
            <a:spLocks noGrp="1"/>
          </p:cNvSpPr>
          <p:nvPr>
            <p:ph idx="1"/>
          </p:nvPr>
        </p:nvSpPr>
        <p:spPr>
          <a:xfrm>
            <a:off x="618279" y="344905"/>
            <a:ext cx="11108499" cy="6168190"/>
          </a:xfrm>
        </p:spPr>
        <p:txBody>
          <a:bodyPr>
            <a:noAutofit/>
          </a:bodyPr>
          <a:lstStyle/>
          <a:p>
            <a:pPr marL="0" indent="0">
              <a:lnSpc>
                <a:spcPct val="100000"/>
              </a:lnSpc>
              <a:spcBef>
                <a:spcPts val="0"/>
              </a:spcBef>
              <a:buNone/>
            </a:pPr>
            <a:r>
              <a:rPr lang="cy-GB" sz="4000" b="1" dirty="0">
                <a:solidFill>
                  <a:schemeClr val="accent6">
                    <a:lumMod val="50000"/>
                  </a:schemeClr>
                </a:solidFill>
              </a:rPr>
              <a:t>Arweinydd 3</a:t>
            </a:r>
            <a:r>
              <a:rPr lang="cy-GB" sz="4000" dirty="0"/>
              <a:t>:</a:t>
            </a:r>
            <a:r>
              <a:rPr lang="cy-GB" sz="4000" b="1" dirty="0"/>
              <a:t> </a:t>
            </a:r>
            <a:r>
              <a:rPr lang="cy-GB" sz="4000" dirty="0"/>
              <a:t>Ysbryd Glân, llanw ni o’r newydd. Boed i’th nerth orlifo yn ein cymunedau. </a:t>
            </a:r>
          </a:p>
          <a:p>
            <a:pPr marL="0" indent="0">
              <a:lnSpc>
                <a:spcPct val="100000"/>
              </a:lnSpc>
              <a:spcBef>
                <a:spcPts val="0"/>
              </a:spcBef>
              <a:buNone/>
            </a:pPr>
            <a:r>
              <a:rPr lang="cy-GB" sz="4000" dirty="0"/>
              <a:t>Defnyddia ni i fod yn fendith i eraill. Boed i ni gael ein hysbrydoli gan y rhai sy’n defnyddio’u hanawsterau eu hunain i fendithio’r rhai o’u cwmpas. Diolch i ti am glywed ein cri ac am gynnal ein beichiau.</a:t>
            </a:r>
            <a:endParaRPr lang="en-GB" sz="4000" dirty="0"/>
          </a:p>
          <a:p>
            <a:pPr marL="0" indent="0">
              <a:lnSpc>
                <a:spcPct val="100000"/>
              </a:lnSpc>
              <a:spcBef>
                <a:spcPts val="0"/>
              </a:spcBef>
              <a:buNone/>
            </a:pPr>
            <a:r>
              <a:rPr lang="cy-GB" sz="4000" b="1" dirty="0">
                <a:solidFill>
                  <a:schemeClr val="accent6">
                    <a:lumMod val="50000"/>
                  </a:schemeClr>
                </a:solidFill>
              </a:rPr>
              <a:t>Pawb</a:t>
            </a:r>
            <a:r>
              <a:rPr lang="cy-GB" sz="4000" dirty="0"/>
              <a:t>:	</a:t>
            </a:r>
            <a:r>
              <a:rPr lang="cy-GB" sz="4000" b="1" dirty="0"/>
              <a:t>Ysbryd Glân, rydym yn ymddiried </a:t>
            </a:r>
            <a:br>
              <a:rPr lang="cy-GB" sz="4000" b="1" dirty="0"/>
            </a:br>
            <a:r>
              <a:rPr lang="cy-GB" sz="4000" b="1" dirty="0"/>
              <a:t>yn dy gariad perffaith di a’th nerth grymus </a:t>
            </a:r>
            <a:br>
              <a:rPr lang="cy-GB" sz="4000" b="1" dirty="0"/>
            </a:br>
            <a:r>
              <a:rPr lang="cy-GB" sz="4000" b="1" dirty="0"/>
              <a:t>i drawsnewid.</a:t>
            </a:r>
            <a:r>
              <a:rPr lang="en-GB" sz="4000" dirty="0"/>
              <a:t> </a:t>
            </a:r>
            <a:r>
              <a:rPr lang="cy-GB" sz="4000" b="1" dirty="0"/>
              <a:t>Amen.</a:t>
            </a:r>
            <a:endParaRPr lang="en-GB" sz="4000" dirty="0"/>
          </a:p>
          <a:p>
            <a:endParaRPr lang="en-US" dirty="0"/>
          </a:p>
        </p:txBody>
      </p:sp>
      <p:pic>
        <p:nvPicPr>
          <p:cNvPr id="2" name="Picture 1">
            <a:extLst>
              <a:ext uri="{FF2B5EF4-FFF2-40B4-BE49-F238E27FC236}">
                <a16:creationId xmlns:a16="http://schemas.microsoft.com/office/drawing/2014/main" id="{79591948-767F-8893-A3E0-A71C3C0DB23F}"/>
              </a:ext>
            </a:extLst>
          </p:cNvPr>
          <p:cNvPicPr>
            <a:picLocks noChangeAspect="1"/>
          </p:cNvPicPr>
          <p:nvPr/>
        </p:nvPicPr>
        <p:blipFill>
          <a:blip r:embed="rId3"/>
          <a:stretch>
            <a:fillRect/>
          </a:stretch>
        </p:blipFill>
        <p:spPr>
          <a:xfrm>
            <a:off x="11031129" y="344905"/>
            <a:ext cx="1085182" cy="1085182"/>
          </a:xfrm>
          <a:prstGeom prst="rect">
            <a:avLst/>
          </a:prstGeom>
        </p:spPr>
      </p:pic>
    </p:spTree>
    <p:extLst>
      <p:ext uri="{BB962C8B-B14F-4D97-AF65-F5344CB8AC3E}">
        <p14:creationId xmlns:p14="http://schemas.microsoft.com/office/powerpoint/2010/main" val="268438645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34CF26-A4AC-8566-703D-2A2502B8BC2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466313C-B572-A98B-CAF3-C2FF5AF8BFC6}"/>
              </a:ext>
            </a:extLst>
          </p:cNvPr>
          <p:cNvSpPr>
            <a:spLocks noGrp="1"/>
          </p:cNvSpPr>
          <p:nvPr>
            <p:ph type="title"/>
          </p:nvPr>
        </p:nvSpPr>
        <p:spPr>
          <a:xfrm>
            <a:off x="838200" y="681037"/>
            <a:ext cx="10515600" cy="1325563"/>
          </a:xfrm>
        </p:spPr>
        <p:txBody>
          <a:bodyPr>
            <a:normAutofit/>
          </a:bodyPr>
          <a:lstStyle/>
          <a:p>
            <a:r>
              <a:rPr lang="en-US" sz="6000" dirty="0" err="1">
                <a:solidFill>
                  <a:schemeClr val="accent6">
                    <a:lumMod val="50000"/>
                  </a:schemeClr>
                </a:solidFill>
              </a:rPr>
              <a:t>Emyn</a:t>
            </a:r>
            <a:r>
              <a:rPr lang="en-US" sz="6000" dirty="0">
                <a:solidFill>
                  <a:schemeClr val="accent6">
                    <a:lumMod val="50000"/>
                  </a:schemeClr>
                </a:solidFill>
              </a:rPr>
              <a:t>: ‘</a:t>
            </a:r>
            <a:r>
              <a:rPr lang="en-US" sz="6000" dirty="0" err="1">
                <a:solidFill>
                  <a:schemeClr val="accent6">
                    <a:lumMod val="50000"/>
                  </a:schemeClr>
                </a:solidFill>
              </a:rPr>
              <a:t>O’r</a:t>
            </a:r>
            <a:r>
              <a:rPr lang="en-US" sz="6000" dirty="0">
                <a:solidFill>
                  <a:schemeClr val="accent6">
                    <a:lumMod val="50000"/>
                  </a:schemeClr>
                </a:solidFill>
              </a:rPr>
              <a:t> </a:t>
            </a:r>
            <a:r>
              <a:rPr lang="en-US" sz="6000" dirty="0" err="1">
                <a:solidFill>
                  <a:schemeClr val="accent6">
                    <a:lumMod val="50000"/>
                  </a:schemeClr>
                </a:solidFill>
              </a:rPr>
              <a:t>fath</a:t>
            </a:r>
            <a:r>
              <a:rPr lang="en-US" sz="6000" dirty="0">
                <a:solidFill>
                  <a:schemeClr val="accent6">
                    <a:lumMod val="50000"/>
                  </a:schemeClr>
                </a:solidFill>
              </a:rPr>
              <a:t> </a:t>
            </a:r>
            <a:r>
              <a:rPr lang="en-US" sz="6000" dirty="0" err="1">
                <a:solidFill>
                  <a:schemeClr val="accent6">
                    <a:lumMod val="50000"/>
                  </a:schemeClr>
                </a:solidFill>
              </a:rPr>
              <a:t>gyfaill</a:t>
            </a:r>
            <a:r>
              <a:rPr lang="en-US" sz="6000" dirty="0">
                <a:solidFill>
                  <a:schemeClr val="accent6">
                    <a:lumMod val="50000"/>
                  </a:schemeClr>
                </a:solidFill>
              </a:rPr>
              <a:t> </a:t>
            </a:r>
            <a:r>
              <a:rPr lang="en-US" sz="6000" dirty="0" err="1">
                <a:solidFill>
                  <a:schemeClr val="accent6">
                    <a:lumMod val="50000"/>
                  </a:schemeClr>
                </a:solidFill>
              </a:rPr>
              <a:t>ydyw’r</a:t>
            </a:r>
            <a:r>
              <a:rPr lang="en-US" sz="6000" dirty="0">
                <a:solidFill>
                  <a:schemeClr val="accent6">
                    <a:lumMod val="50000"/>
                  </a:schemeClr>
                </a:solidFill>
              </a:rPr>
              <a:t> </a:t>
            </a:r>
            <a:r>
              <a:rPr lang="en-US" sz="6000" dirty="0" err="1">
                <a:solidFill>
                  <a:schemeClr val="accent6">
                    <a:lumMod val="50000"/>
                  </a:schemeClr>
                </a:solidFill>
              </a:rPr>
              <a:t>Iesu</a:t>
            </a:r>
            <a:r>
              <a:rPr lang="en-US" sz="6000" dirty="0">
                <a:solidFill>
                  <a:schemeClr val="accent6">
                    <a:lumMod val="50000"/>
                  </a:schemeClr>
                </a:solidFill>
              </a:rPr>
              <a:t>’</a:t>
            </a:r>
          </a:p>
        </p:txBody>
      </p:sp>
      <p:pic>
        <p:nvPicPr>
          <p:cNvPr id="4" name="Picture 3">
            <a:extLst>
              <a:ext uri="{FF2B5EF4-FFF2-40B4-BE49-F238E27FC236}">
                <a16:creationId xmlns:a16="http://schemas.microsoft.com/office/drawing/2014/main" id="{CA002DC4-0EE9-83CD-99EE-9568C84DB596}"/>
              </a:ext>
            </a:extLst>
          </p:cNvPr>
          <p:cNvPicPr>
            <a:picLocks noChangeAspect="1"/>
          </p:cNvPicPr>
          <p:nvPr/>
        </p:nvPicPr>
        <p:blipFill>
          <a:blip r:embed="rId2"/>
          <a:stretch>
            <a:fillRect/>
          </a:stretch>
        </p:blipFill>
        <p:spPr>
          <a:xfrm>
            <a:off x="10240652" y="5274129"/>
            <a:ext cx="1771733" cy="1506991"/>
          </a:xfrm>
          <a:prstGeom prst="rect">
            <a:avLst/>
          </a:prstGeom>
        </p:spPr>
      </p:pic>
      <p:sp>
        <p:nvSpPr>
          <p:cNvPr id="6" name="Content Placeholder 5">
            <a:extLst>
              <a:ext uri="{FF2B5EF4-FFF2-40B4-BE49-F238E27FC236}">
                <a16:creationId xmlns:a16="http://schemas.microsoft.com/office/drawing/2014/main" id="{104385B3-A952-EFF3-B136-87477634792E}"/>
              </a:ext>
            </a:extLst>
          </p:cNvPr>
          <p:cNvSpPr>
            <a:spLocks noGrp="1"/>
          </p:cNvSpPr>
          <p:nvPr>
            <p:ph idx="1"/>
          </p:nvPr>
        </p:nvSpPr>
        <p:spPr/>
        <p:txBody>
          <a:bodyPr>
            <a:normAutofit/>
          </a:bodyPr>
          <a:lstStyle/>
          <a:p>
            <a:pPr marL="0" indent="0">
              <a:buNone/>
            </a:pPr>
            <a:r>
              <a:rPr lang="cy-GB" dirty="0"/>
              <a:t> </a:t>
            </a:r>
            <a:endParaRPr lang="en-US" dirty="0"/>
          </a:p>
        </p:txBody>
      </p:sp>
    </p:spTree>
    <p:extLst>
      <p:ext uri="{BB962C8B-B14F-4D97-AF65-F5344CB8AC3E}">
        <p14:creationId xmlns:p14="http://schemas.microsoft.com/office/powerpoint/2010/main" val="70095056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7FCEDA-D0CA-A4AE-F848-0C925A4F135E}"/>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15E1D08C-43D8-7494-596C-B317A9631684}"/>
              </a:ext>
            </a:extLst>
          </p:cNvPr>
          <p:cNvPicPr>
            <a:picLocks noChangeAspect="1"/>
          </p:cNvPicPr>
          <p:nvPr/>
        </p:nvPicPr>
        <p:blipFill>
          <a:blip r:embed="rId2"/>
          <a:stretch>
            <a:fillRect/>
          </a:stretch>
        </p:blipFill>
        <p:spPr>
          <a:xfrm>
            <a:off x="10240652" y="5274129"/>
            <a:ext cx="1771733" cy="1506991"/>
          </a:xfrm>
          <a:prstGeom prst="rect">
            <a:avLst/>
          </a:prstGeom>
        </p:spPr>
      </p:pic>
      <p:sp>
        <p:nvSpPr>
          <p:cNvPr id="6" name="Content Placeholder 5">
            <a:extLst>
              <a:ext uri="{FF2B5EF4-FFF2-40B4-BE49-F238E27FC236}">
                <a16:creationId xmlns:a16="http://schemas.microsoft.com/office/drawing/2014/main" id="{7ACEAF03-84FA-246E-E33F-D4597DB8D814}"/>
              </a:ext>
            </a:extLst>
          </p:cNvPr>
          <p:cNvSpPr>
            <a:spLocks noGrp="1"/>
          </p:cNvSpPr>
          <p:nvPr>
            <p:ph idx="1"/>
          </p:nvPr>
        </p:nvSpPr>
        <p:spPr>
          <a:xfrm>
            <a:off x="806117" y="694656"/>
            <a:ext cx="8113294" cy="5208839"/>
          </a:xfrm>
        </p:spPr>
        <p:txBody>
          <a:bodyPr>
            <a:noAutofit/>
          </a:bodyPr>
          <a:lstStyle/>
          <a:p>
            <a:pPr marL="0" indent="0">
              <a:lnSpc>
                <a:spcPct val="100000"/>
              </a:lnSpc>
              <a:spcBef>
                <a:spcPts val="0"/>
              </a:spcBef>
              <a:buNone/>
            </a:pPr>
            <a:r>
              <a:rPr lang="cy-GB" sz="4000" noProof="0" dirty="0"/>
              <a:t>O’r fath gyfaill ydyw’r Iesu ,</a:t>
            </a:r>
          </a:p>
          <a:p>
            <a:pPr marL="0" indent="0">
              <a:lnSpc>
                <a:spcPct val="100000"/>
              </a:lnSpc>
              <a:spcBef>
                <a:spcPts val="0"/>
              </a:spcBef>
              <a:buNone/>
            </a:pPr>
            <a:r>
              <a:rPr lang="cy-GB" sz="4000" noProof="0" dirty="0"/>
              <a:t>ffrind ymhob ystorom gref;</a:t>
            </a:r>
          </a:p>
          <a:p>
            <a:pPr marL="0" indent="0">
              <a:lnSpc>
                <a:spcPct val="100000"/>
              </a:lnSpc>
              <a:spcBef>
                <a:spcPts val="0"/>
              </a:spcBef>
              <a:buNone/>
            </a:pPr>
            <a:r>
              <a:rPr lang="cy-GB" sz="4000" noProof="0" dirty="0"/>
              <a:t>o’r fath fraint yw mynd â’r cyfan</a:t>
            </a:r>
          </a:p>
          <a:p>
            <a:pPr marL="0" indent="0">
              <a:lnSpc>
                <a:spcPct val="100000"/>
              </a:lnSpc>
              <a:spcBef>
                <a:spcPts val="0"/>
              </a:spcBef>
              <a:buNone/>
            </a:pPr>
            <a:r>
              <a:rPr lang="cy-GB" sz="4000" noProof="0" dirty="0"/>
              <a:t>yn ein gweddi ato ef.</a:t>
            </a:r>
          </a:p>
          <a:p>
            <a:pPr marL="0" indent="0">
              <a:lnSpc>
                <a:spcPct val="100000"/>
              </a:lnSpc>
              <a:spcBef>
                <a:spcPts val="0"/>
              </a:spcBef>
              <a:buNone/>
            </a:pPr>
            <a:r>
              <a:rPr lang="cy-GB" sz="4000" noProof="0" dirty="0"/>
              <a:t>O’r tangnefedd pur a gollwn,</a:t>
            </a:r>
          </a:p>
          <a:p>
            <a:pPr marL="0" indent="0">
              <a:lnSpc>
                <a:spcPct val="100000"/>
              </a:lnSpc>
              <a:spcBef>
                <a:spcPts val="0"/>
              </a:spcBef>
              <a:buNone/>
            </a:pPr>
            <a:r>
              <a:rPr lang="cy-GB" sz="4000" noProof="0" dirty="0"/>
              <a:t>o’r pryderon ’rŷm yn dwyn,</a:t>
            </a:r>
          </a:p>
          <a:p>
            <a:pPr marL="0" indent="0">
              <a:lnSpc>
                <a:spcPct val="100000"/>
              </a:lnSpc>
              <a:spcBef>
                <a:spcPts val="0"/>
              </a:spcBef>
              <a:buNone/>
            </a:pPr>
            <a:r>
              <a:rPr lang="cy-GB" sz="4000" noProof="0" dirty="0"/>
              <a:t>am na cheisiwn fynd yn gyson</a:t>
            </a:r>
          </a:p>
          <a:p>
            <a:pPr marL="0" indent="0">
              <a:lnSpc>
                <a:spcPct val="100000"/>
              </a:lnSpc>
              <a:spcBef>
                <a:spcPts val="0"/>
              </a:spcBef>
              <a:buNone/>
            </a:pPr>
            <a:r>
              <a:rPr lang="cy-GB" sz="4000" noProof="0" dirty="0"/>
              <a:t>ato ef i ddweud ein cwyn.</a:t>
            </a:r>
          </a:p>
          <a:p>
            <a:pPr marL="0" indent="0">
              <a:buNone/>
            </a:pPr>
            <a:r>
              <a:rPr lang="en-GB" dirty="0"/>
              <a:t> </a:t>
            </a:r>
          </a:p>
          <a:p>
            <a:pPr marL="0" indent="0">
              <a:lnSpc>
                <a:spcPct val="120000"/>
              </a:lnSpc>
              <a:spcBef>
                <a:spcPts val="0"/>
              </a:spcBef>
              <a:buNone/>
            </a:pPr>
            <a:endParaRPr lang="en-US" dirty="0"/>
          </a:p>
        </p:txBody>
      </p:sp>
    </p:spTree>
    <p:extLst>
      <p:ext uri="{BB962C8B-B14F-4D97-AF65-F5344CB8AC3E}">
        <p14:creationId xmlns:p14="http://schemas.microsoft.com/office/powerpoint/2010/main" val="64755993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0518D1-2A94-9187-ADC5-778AAD880E2A}"/>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17D98762-1437-E4C3-16FE-48263C4BE881}"/>
              </a:ext>
            </a:extLst>
          </p:cNvPr>
          <p:cNvPicPr>
            <a:picLocks noChangeAspect="1"/>
          </p:cNvPicPr>
          <p:nvPr/>
        </p:nvPicPr>
        <p:blipFill>
          <a:blip r:embed="rId2"/>
          <a:stretch>
            <a:fillRect/>
          </a:stretch>
        </p:blipFill>
        <p:spPr>
          <a:xfrm>
            <a:off x="10240652" y="5274129"/>
            <a:ext cx="1771733" cy="1506991"/>
          </a:xfrm>
          <a:prstGeom prst="rect">
            <a:avLst/>
          </a:prstGeom>
        </p:spPr>
      </p:pic>
      <p:sp>
        <p:nvSpPr>
          <p:cNvPr id="6" name="Content Placeholder 5">
            <a:extLst>
              <a:ext uri="{FF2B5EF4-FFF2-40B4-BE49-F238E27FC236}">
                <a16:creationId xmlns:a16="http://schemas.microsoft.com/office/drawing/2014/main" id="{B2818060-91B1-78EA-BFFC-3252EE65A8E3}"/>
              </a:ext>
            </a:extLst>
          </p:cNvPr>
          <p:cNvSpPr>
            <a:spLocks noGrp="1"/>
          </p:cNvSpPr>
          <p:nvPr>
            <p:ph idx="1"/>
          </p:nvPr>
        </p:nvSpPr>
        <p:spPr>
          <a:xfrm>
            <a:off x="870283" y="625827"/>
            <a:ext cx="9637295" cy="5606346"/>
          </a:xfrm>
        </p:spPr>
        <p:txBody>
          <a:bodyPr>
            <a:noAutofit/>
          </a:bodyPr>
          <a:lstStyle/>
          <a:p>
            <a:pPr marL="0" indent="0">
              <a:lnSpc>
                <a:spcPct val="100000"/>
              </a:lnSpc>
              <a:spcBef>
                <a:spcPts val="0"/>
              </a:spcBef>
              <a:buNone/>
            </a:pPr>
            <a:r>
              <a:rPr lang="cy-GB" sz="4000" dirty="0"/>
              <a:t>A oes gennym demtasiynau?</a:t>
            </a:r>
          </a:p>
          <a:p>
            <a:pPr marL="0" indent="0">
              <a:lnSpc>
                <a:spcPct val="100000"/>
              </a:lnSpc>
              <a:spcBef>
                <a:spcPts val="0"/>
              </a:spcBef>
              <a:buNone/>
            </a:pPr>
            <a:r>
              <a:rPr lang="cy-GB" sz="4000" dirty="0"/>
              <a:t>A oes gofid mewn un man?</a:t>
            </a:r>
          </a:p>
          <a:p>
            <a:pPr marL="0" indent="0">
              <a:lnSpc>
                <a:spcPct val="100000"/>
              </a:lnSpc>
              <a:spcBef>
                <a:spcPts val="0"/>
              </a:spcBef>
              <a:buNone/>
            </a:pPr>
            <a:r>
              <a:rPr lang="cy-GB" sz="4000" dirty="0"/>
              <a:t>Peidiwn byth â digalonni –</a:t>
            </a:r>
          </a:p>
          <a:p>
            <a:pPr marL="0" indent="0">
              <a:lnSpc>
                <a:spcPct val="100000"/>
              </a:lnSpc>
              <a:spcBef>
                <a:spcPts val="0"/>
              </a:spcBef>
              <a:buNone/>
            </a:pPr>
            <a:r>
              <a:rPr lang="cy-GB" sz="4000" dirty="0"/>
              <a:t>gwrendy Iesu weddi’r gwan.</a:t>
            </a:r>
          </a:p>
          <a:p>
            <a:pPr marL="0" indent="0">
              <a:lnSpc>
                <a:spcPct val="100000"/>
              </a:lnSpc>
              <a:spcBef>
                <a:spcPts val="0"/>
              </a:spcBef>
              <a:buNone/>
            </a:pPr>
            <a:r>
              <a:rPr lang="cy-GB" sz="4000" dirty="0"/>
              <a:t>Cyfaill yw sy’n dal yn ffyddlon,</a:t>
            </a:r>
          </a:p>
          <a:p>
            <a:pPr marL="0" indent="0">
              <a:lnSpc>
                <a:spcPct val="100000"/>
              </a:lnSpc>
              <a:spcBef>
                <a:spcPts val="0"/>
              </a:spcBef>
              <a:buNone/>
            </a:pPr>
            <a:r>
              <a:rPr lang="cy-GB" sz="4000" dirty="0"/>
              <a:t>Cydymdeimlo mae â’n llef,</a:t>
            </a:r>
          </a:p>
          <a:p>
            <a:pPr marL="0" indent="0">
              <a:lnSpc>
                <a:spcPct val="100000"/>
              </a:lnSpc>
              <a:spcBef>
                <a:spcPts val="0"/>
              </a:spcBef>
              <a:buNone/>
            </a:pPr>
            <a:r>
              <a:rPr lang="cy-GB" sz="4000" dirty="0"/>
              <a:t>Gŵyr yr Iesu am ein gwendid –</a:t>
            </a:r>
          </a:p>
          <a:p>
            <a:pPr marL="0" indent="0">
              <a:lnSpc>
                <a:spcPct val="100000"/>
              </a:lnSpc>
              <a:spcBef>
                <a:spcPts val="0"/>
              </a:spcBef>
              <a:buNone/>
            </a:pPr>
            <a:r>
              <a:rPr lang="cy-GB" sz="4000" dirty="0"/>
              <a:t>Awn â’r cwbwl ato ef.</a:t>
            </a:r>
          </a:p>
          <a:p>
            <a:pPr marL="0" indent="0">
              <a:buNone/>
            </a:pPr>
            <a:r>
              <a:rPr lang="cy-GB" dirty="0"/>
              <a:t> </a:t>
            </a:r>
          </a:p>
          <a:p>
            <a:pPr marL="0" indent="0">
              <a:lnSpc>
                <a:spcPct val="120000"/>
              </a:lnSpc>
              <a:spcBef>
                <a:spcPts val="0"/>
              </a:spcBef>
              <a:buNone/>
            </a:pPr>
            <a:endParaRPr lang="cy-GB" dirty="0"/>
          </a:p>
        </p:txBody>
      </p:sp>
    </p:spTree>
    <p:extLst>
      <p:ext uri="{BB962C8B-B14F-4D97-AF65-F5344CB8AC3E}">
        <p14:creationId xmlns:p14="http://schemas.microsoft.com/office/powerpoint/2010/main" val="421280046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E46DC9-E9EF-10B5-54B9-3D783BEEB48C}"/>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8B8285FF-E959-982D-E566-D9250E873351}"/>
              </a:ext>
            </a:extLst>
          </p:cNvPr>
          <p:cNvPicPr>
            <a:picLocks noChangeAspect="1"/>
          </p:cNvPicPr>
          <p:nvPr/>
        </p:nvPicPr>
        <p:blipFill>
          <a:blip r:embed="rId2"/>
          <a:stretch>
            <a:fillRect/>
          </a:stretch>
        </p:blipFill>
        <p:spPr>
          <a:xfrm>
            <a:off x="10240652" y="5274129"/>
            <a:ext cx="1771733" cy="1506991"/>
          </a:xfrm>
          <a:prstGeom prst="rect">
            <a:avLst/>
          </a:prstGeom>
        </p:spPr>
      </p:pic>
      <p:sp>
        <p:nvSpPr>
          <p:cNvPr id="6" name="Content Placeholder 5">
            <a:extLst>
              <a:ext uri="{FF2B5EF4-FFF2-40B4-BE49-F238E27FC236}">
                <a16:creationId xmlns:a16="http://schemas.microsoft.com/office/drawing/2014/main" id="{14335A66-45B6-C998-30AA-51F2D4F0D1C0}"/>
              </a:ext>
            </a:extLst>
          </p:cNvPr>
          <p:cNvSpPr>
            <a:spLocks noGrp="1"/>
          </p:cNvSpPr>
          <p:nvPr>
            <p:ph idx="1"/>
          </p:nvPr>
        </p:nvSpPr>
        <p:spPr>
          <a:xfrm>
            <a:off x="838200" y="634033"/>
            <a:ext cx="9402452" cy="5846978"/>
          </a:xfrm>
        </p:spPr>
        <p:txBody>
          <a:bodyPr>
            <a:noAutofit/>
          </a:bodyPr>
          <a:lstStyle/>
          <a:p>
            <a:pPr marL="0" indent="0">
              <a:lnSpc>
                <a:spcPct val="100000"/>
              </a:lnSpc>
              <a:spcBef>
                <a:spcPts val="0"/>
              </a:spcBef>
              <a:buNone/>
            </a:pPr>
            <a:r>
              <a:rPr lang="cy-GB" sz="4000" noProof="0" dirty="0"/>
              <a:t>Pwy sy’n teimlo yn drwmlwythog</a:t>
            </a:r>
          </a:p>
          <a:p>
            <a:pPr marL="0" indent="0">
              <a:lnSpc>
                <a:spcPct val="100000"/>
              </a:lnSpc>
              <a:spcBef>
                <a:spcPts val="0"/>
              </a:spcBef>
              <a:buNone/>
            </a:pPr>
            <a:r>
              <a:rPr lang="cy-GB" sz="4000" noProof="0" dirty="0"/>
              <a:t>o dan faich euogrwydd cas?</a:t>
            </a:r>
          </a:p>
          <a:p>
            <a:pPr marL="0" indent="0">
              <a:lnSpc>
                <a:spcPct val="100000"/>
              </a:lnSpc>
              <a:spcBef>
                <a:spcPts val="0"/>
              </a:spcBef>
              <a:buNone/>
            </a:pPr>
            <a:r>
              <a:rPr lang="cy-GB" sz="4000" noProof="0" dirty="0"/>
              <a:t>Iesu’n unig yw ein noddfa –</a:t>
            </a:r>
          </a:p>
          <a:p>
            <a:pPr marL="0" indent="0">
              <a:lnSpc>
                <a:spcPct val="100000"/>
              </a:lnSpc>
              <a:spcBef>
                <a:spcPts val="0"/>
              </a:spcBef>
              <a:buNone/>
            </a:pPr>
            <a:r>
              <a:rPr lang="cy-GB" sz="4000" noProof="0" dirty="0"/>
              <a:t>awn â’n cri at orsedd gras.</a:t>
            </a:r>
          </a:p>
          <a:p>
            <a:pPr marL="0" indent="0">
              <a:lnSpc>
                <a:spcPct val="100000"/>
              </a:lnSpc>
              <a:spcBef>
                <a:spcPts val="0"/>
              </a:spcBef>
              <a:buNone/>
            </a:pPr>
            <a:r>
              <a:rPr lang="cy-GB" sz="4000" noProof="0" dirty="0"/>
              <a:t>A oes ffrindiau’n cefnu arnat?</a:t>
            </a:r>
          </a:p>
          <a:p>
            <a:pPr marL="0" indent="0">
              <a:lnSpc>
                <a:spcPct val="100000"/>
              </a:lnSpc>
              <a:spcBef>
                <a:spcPts val="0"/>
              </a:spcBef>
              <a:buNone/>
            </a:pPr>
            <a:r>
              <a:rPr lang="cy-GB" sz="4000" noProof="0" dirty="0"/>
              <a:t>Dwed dy gŵyn wrth Frenin hedd:</a:t>
            </a:r>
          </a:p>
          <a:p>
            <a:pPr marL="0" indent="0">
              <a:lnSpc>
                <a:spcPct val="100000"/>
              </a:lnSpc>
              <a:spcBef>
                <a:spcPts val="0"/>
              </a:spcBef>
              <a:buNone/>
            </a:pPr>
            <a:r>
              <a:rPr lang="cy-GB" sz="4000" noProof="0" dirty="0"/>
              <a:t>yn ei freichiau cei dawelwch</a:t>
            </a:r>
          </a:p>
          <a:p>
            <a:pPr marL="0" indent="0">
              <a:lnSpc>
                <a:spcPct val="100000"/>
              </a:lnSpc>
              <a:spcBef>
                <a:spcPts val="0"/>
              </a:spcBef>
              <a:spcAft>
                <a:spcPts val="1800"/>
              </a:spcAft>
              <a:buNone/>
            </a:pPr>
            <a:r>
              <a:rPr lang="cy-GB" sz="4000" noProof="0" dirty="0"/>
              <a:t>a diddanwch yn ei wedd. </a:t>
            </a:r>
          </a:p>
          <a:p>
            <a:pPr marL="0" indent="0">
              <a:lnSpc>
                <a:spcPct val="100000"/>
              </a:lnSpc>
              <a:spcBef>
                <a:spcPts val="0"/>
              </a:spcBef>
              <a:spcAft>
                <a:spcPts val="1200"/>
              </a:spcAft>
              <a:buNone/>
            </a:pPr>
            <a:r>
              <a:rPr lang="cy-GB" sz="2400" noProof="0" dirty="0"/>
              <a:t>			CYF. WILLIAM NANTLAIS WILLIAMS, 1874–1959</a:t>
            </a:r>
            <a:endParaRPr lang="en-GB" sz="2400" dirty="0"/>
          </a:p>
          <a:p>
            <a:pPr marL="0" indent="0">
              <a:buNone/>
            </a:pPr>
            <a:r>
              <a:rPr lang="en-GB" sz="2400" dirty="0"/>
              <a:t>			</a:t>
            </a:r>
            <a:r>
              <a:rPr lang="en-GB" dirty="0"/>
              <a:t> </a:t>
            </a:r>
          </a:p>
          <a:p>
            <a:pPr marL="0" indent="0">
              <a:lnSpc>
                <a:spcPct val="120000"/>
              </a:lnSpc>
              <a:spcBef>
                <a:spcPts val="0"/>
              </a:spcBef>
              <a:buNone/>
            </a:pPr>
            <a:endParaRPr lang="en-US" dirty="0"/>
          </a:p>
        </p:txBody>
      </p:sp>
    </p:spTree>
    <p:extLst>
      <p:ext uri="{BB962C8B-B14F-4D97-AF65-F5344CB8AC3E}">
        <p14:creationId xmlns:p14="http://schemas.microsoft.com/office/powerpoint/2010/main" val="269459564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FB4989-873B-E335-BCE6-2362E0672BA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3E83701-D872-5B31-9E5A-7E00967D67B7}"/>
              </a:ext>
            </a:extLst>
          </p:cNvPr>
          <p:cNvSpPr>
            <a:spLocks noGrp="1"/>
          </p:cNvSpPr>
          <p:nvPr>
            <p:ph type="title"/>
          </p:nvPr>
        </p:nvSpPr>
        <p:spPr>
          <a:xfrm>
            <a:off x="473242" y="268872"/>
            <a:ext cx="11245516" cy="2362033"/>
          </a:xfrm>
        </p:spPr>
        <p:txBody>
          <a:bodyPr>
            <a:normAutofit/>
          </a:bodyPr>
          <a:lstStyle/>
          <a:p>
            <a:pPr algn="ctr"/>
            <a:r>
              <a:rPr lang="en-US" sz="6000" dirty="0">
                <a:solidFill>
                  <a:schemeClr val="accent6">
                    <a:lumMod val="50000"/>
                  </a:schemeClr>
                </a:solidFill>
              </a:rPr>
              <a:t>Stori Jato: </a:t>
            </a:r>
            <a:br>
              <a:rPr lang="en-US" sz="6000" dirty="0">
                <a:solidFill>
                  <a:schemeClr val="accent6">
                    <a:lumMod val="50000"/>
                  </a:schemeClr>
                </a:solidFill>
              </a:rPr>
            </a:br>
            <a:r>
              <a:rPr lang="en-US" sz="6000" dirty="0">
                <a:solidFill>
                  <a:schemeClr val="accent6">
                    <a:lumMod val="50000"/>
                  </a:schemeClr>
                </a:solidFill>
              </a:rPr>
              <a:t>Baich </a:t>
            </a:r>
            <a:r>
              <a:rPr lang="en-US" sz="6000" dirty="0" err="1">
                <a:solidFill>
                  <a:schemeClr val="accent6">
                    <a:lumMod val="50000"/>
                  </a:schemeClr>
                </a:solidFill>
              </a:rPr>
              <a:t>Erledigaeth</a:t>
            </a:r>
            <a:r>
              <a:rPr lang="en-US" sz="6000" dirty="0">
                <a:solidFill>
                  <a:schemeClr val="accent6">
                    <a:lumMod val="50000"/>
                  </a:schemeClr>
                </a:solidFill>
              </a:rPr>
              <a:t> </a:t>
            </a:r>
            <a:r>
              <a:rPr lang="en-US" sz="6000" dirty="0" err="1">
                <a:solidFill>
                  <a:schemeClr val="accent6">
                    <a:lumMod val="50000"/>
                  </a:schemeClr>
                </a:solidFill>
              </a:rPr>
              <a:t>Grefyddol</a:t>
            </a:r>
            <a:endParaRPr lang="en-US" sz="6000" dirty="0">
              <a:solidFill>
                <a:schemeClr val="accent6">
                  <a:lumMod val="50000"/>
                </a:schemeClr>
              </a:solidFill>
            </a:endParaRPr>
          </a:p>
        </p:txBody>
      </p:sp>
      <p:pic>
        <p:nvPicPr>
          <p:cNvPr id="4" name="Picture 3">
            <a:extLst>
              <a:ext uri="{FF2B5EF4-FFF2-40B4-BE49-F238E27FC236}">
                <a16:creationId xmlns:a16="http://schemas.microsoft.com/office/drawing/2014/main" id="{2FC06040-A05C-301E-B5B5-35B7C751DB3B}"/>
              </a:ext>
            </a:extLst>
          </p:cNvPr>
          <p:cNvPicPr>
            <a:picLocks noChangeAspect="1"/>
          </p:cNvPicPr>
          <p:nvPr/>
        </p:nvPicPr>
        <p:blipFill>
          <a:blip r:embed="rId2"/>
          <a:stretch>
            <a:fillRect/>
          </a:stretch>
        </p:blipFill>
        <p:spPr>
          <a:xfrm>
            <a:off x="10240652" y="5274129"/>
            <a:ext cx="1771733" cy="1506991"/>
          </a:xfrm>
          <a:prstGeom prst="rect">
            <a:avLst/>
          </a:prstGeom>
        </p:spPr>
      </p:pic>
      <p:pic>
        <p:nvPicPr>
          <p:cNvPr id="3" name="Content Placeholder 2" descr="Picture">
            <a:extLst>
              <a:ext uri="{FF2B5EF4-FFF2-40B4-BE49-F238E27FC236}">
                <a16:creationId xmlns:a16="http://schemas.microsoft.com/office/drawing/2014/main" id="{550CAE03-ECFC-BB6C-0EF3-540159D35E48}"/>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3204178" y="2630905"/>
            <a:ext cx="5783644" cy="374359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074121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5774E4-418F-06FA-3DBB-48E0CA6D10DC}"/>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4BF6906-D94E-B659-DC8A-A6CCF9735F86}"/>
              </a:ext>
            </a:extLst>
          </p:cNvPr>
          <p:cNvSpPr>
            <a:spLocks noGrp="1"/>
          </p:cNvSpPr>
          <p:nvPr>
            <p:ph idx="1"/>
          </p:nvPr>
        </p:nvSpPr>
        <p:spPr>
          <a:xfrm>
            <a:off x="674914" y="384967"/>
            <a:ext cx="9816623" cy="5967707"/>
          </a:xfrm>
        </p:spPr>
        <p:txBody>
          <a:bodyPr>
            <a:noAutofit/>
          </a:bodyPr>
          <a:lstStyle/>
          <a:p>
            <a:pPr marL="0" indent="0">
              <a:lnSpc>
                <a:spcPct val="100000"/>
              </a:lnSpc>
              <a:buNone/>
            </a:pPr>
            <a:r>
              <a:rPr lang="cy-GB" sz="4000" b="1" dirty="0">
                <a:solidFill>
                  <a:schemeClr val="accent6">
                    <a:lumMod val="50000"/>
                  </a:schemeClr>
                </a:solidFill>
              </a:rPr>
              <a:t>Arweinydd 1</a:t>
            </a:r>
            <a:r>
              <a:rPr lang="cy-GB" sz="4000" dirty="0"/>
              <a:t>: 	</a:t>
            </a:r>
            <a:br>
              <a:rPr lang="cy-GB" sz="4000" dirty="0"/>
            </a:br>
            <a:r>
              <a:rPr lang="cy-GB" sz="4000" dirty="0"/>
              <a:t>Beth am ddweud y geiriau gyda’n gilydd </a:t>
            </a:r>
            <a:br>
              <a:rPr lang="cy-GB" sz="4000" dirty="0"/>
            </a:br>
            <a:r>
              <a:rPr lang="cy-GB" sz="4000" dirty="0"/>
              <a:t>yn iaith yr Igbo?</a:t>
            </a:r>
            <a:r>
              <a:rPr lang="en-GB" sz="4000" dirty="0"/>
              <a:t> </a:t>
            </a:r>
            <a:r>
              <a:rPr lang="cy-GB" sz="4000" dirty="0"/>
              <a:t>Keleya, keleya nobueze,</a:t>
            </a:r>
            <a:endParaRPr lang="en-GB" sz="4000" dirty="0"/>
          </a:p>
          <a:p>
            <a:pPr marL="0" indent="0">
              <a:lnSpc>
                <a:spcPct val="150000"/>
              </a:lnSpc>
              <a:spcBef>
                <a:spcPts val="0"/>
              </a:spcBef>
              <a:buNone/>
            </a:pPr>
            <a:r>
              <a:rPr lang="cy-GB" sz="4000" b="1" dirty="0">
                <a:solidFill>
                  <a:schemeClr val="accent6">
                    <a:lumMod val="50000"/>
                  </a:schemeClr>
                </a:solidFill>
              </a:rPr>
              <a:t>Pawb</a:t>
            </a:r>
            <a:r>
              <a:rPr lang="cy-GB" sz="4000" dirty="0"/>
              <a:t>:</a:t>
            </a:r>
            <a:r>
              <a:rPr lang="cy-GB" sz="4000" b="1" dirty="0"/>
              <a:t> 			Keleya, keleya nobueze, </a:t>
            </a:r>
            <a:endParaRPr lang="en-GB" sz="4000" dirty="0"/>
          </a:p>
          <a:p>
            <a:pPr marL="0" indent="0">
              <a:lnSpc>
                <a:spcPct val="150000"/>
              </a:lnSpc>
              <a:spcBef>
                <a:spcPts val="0"/>
              </a:spcBef>
              <a:buNone/>
            </a:pPr>
            <a:r>
              <a:rPr lang="cy-GB" sz="4000" b="1" dirty="0">
                <a:solidFill>
                  <a:schemeClr val="accent6">
                    <a:lumMod val="50000"/>
                  </a:schemeClr>
                </a:solidFill>
              </a:rPr>
              <a:t>Arweinydd 1</a:t>
            </a:r>
            <a:r>
              <a:rPr lang="cy-GB" sz="4000" dirty="0"/>
              <a:t>:	Keleya keleya nobueze, </a:t>
            </a:r>
            <a:endParaRPr lang="en-GB" sz="4000" dirty="0"/>
          </a:p>
          <a:p>
            <a:pPr marL="0" indent="0">
              <a:lnSpc>
                <a:spcPct val="150000"/>
              </a:lnSpc>
              <a:spcBef>
                <a:spcPts val="0"/>
              </a:spcBef>
              <a:buNone/>
            </a:pPr>
            <a:r>
              <a:rPr lang="cy-GB" sz="4000" b="1" dirty="0">
                <a:solidFill>
                  <a:schemeClr val="accent6">
                    <a:lumMod val="50000"/>
                  </a:schemeClr>
                </a:solidFill>
              </a:rPr>
              <a:t>Pawb</a:t>
            </a:r>
            <a:r>
              <a:rPr lang="cy-GB" sz="4000" dirty="0"/>
              <a:t>:</a:t>
            </a:r>
            <a:r>
              <a:rPr lang="cy-GB" sz="4000" b="1" dirty="0"/>
              <a:t>			Keleya keleya nobueze, </a:t>
            </a:r>
            <a:endParaRPr lang="en-GB" sz="4000" dirty="0"/>
          </a:p>
          <a:p>
            <a:pPr marL="0" indent="0">
              <a:buNone/>
            </a:pPr>
            <a:r>
              <a:rPr lang="cy-GB" sz="4000" b="1" dirty="0"/>
              <a:t> </a:t>
            </a:r>
            <a:endParaRPr lang="en-GB" sz="4000" dirty="0"/>
          </a:p>
        </p:txBody>
      </p:sp>
      <p:pic>
        <p:nvPicPr>
          <p:cNvPr id="4" name="Picture 3">
            <a:extLst>
              <a:ext uri="{FF2B5EF4-FFF2-40B4-BE49-F238E27FC236}">
                <a16:creationId xmlns:a16="http://schemas.microsoft.com/office/drawing/2014/main" id="{A966A693-C19D-20B9-E905-29C2E789AC84}"/>
              </a:ext>
            </a:extLst>
          </p:cNvPr>
          <p:cNvPicPr>
            <a:picLocks noChangeAspect="1"/>
          </p:cNvPicPr>
          <p:nvPr/>
        </p:nvPicPr>
        <p:blipFill>
          <a:blip r:embed="rId2"/>
          <a:stretch>
            <a:fillRect/>
          </a:stretch>
        </p:blipFill>
        <p:spPr>
          <a:xfrm>
            <a:off x="10170694" y="5241470"/>
            <a:ext cx="1812758" cy="1541886"/>
          </a:xfrm>
          <a:prstGeom prst="rect">
            <a:avLst/>
          </a:prstGeom>
        </p:spPr>
      </p:pic>
    </p:spTree>
    <p:extLst>
      <p:ext uri="{BB962C8B-B14F-4D97-AF65-F5344CB8AC3E}">
        <p14:creationId xmlns:p14="http://schemas.microsoft.com/office/powerpoint/2010/main" val="155078431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A02E01-991D-E9FE-C6E0-CB3931C6A88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5668A93-85A5-26EF-2D0C-9764E44F357B}"/>
              </a:ext>
            </a:extLst>
          </p:cNvPr>
          <p:cNvSpPr>
            <a:spLocks noGrp="1"/>
          </p:cNvSpPr>
          <p:nvPr>
            <p:ph type="title"/>
          </p:nvPr>
        </p:nvSpPr>
        <p:spPr/>
        <p:txBody>
          <a:bodyPr>
            <a:normAutofit/>
          </a:bodyPr>
          <a:lstStyle/>
          <a:p>
            <a:pPr algn="ctr"/>
            <a:r>
              <a:rPr lang="en-US" sz="6000" dirty="0" err="1">
                <a:solidFill>
                  <a:schemeClr val="accent6">
                    <a:lumMod val="50000"/>
                  </a:schemeClr>
                </a:solidFill>
              </a:rPr>
              <a:t>Gweddïau</a:t>
            </a:r>
            <a:endParaRPr lang="en-US" sz="6000" dirty="0">
              <a:solidFill>
                <a:schemeClr val="accent6">
                  <a:lumMod val="50000"/>
                </a:schemeClr>
              </a:solidFill>
            </a:endParaRPr>
          </a:p>
        </p:txBody>
      </p:sp>
      <p:pic>
        <p:nvPicPr>
          <p:cNvPr id="4" name="Picture 3">
            <a:extLst>
              <a:ext uri="{FF2B5EF4-FFF2-40B4-BE49-F238E27FC236}">
                <a16:creationId xmlns:a16="http://schemas.microsoft.com/office/drawing/2014/main" id="{2DD4301C-B8ED-5719-BF22-F7FA2CD39FFA}"/>
              </a:ext>
            </a:extLst>
          </p:cNvPr>
          <p:cNvPicPr>
            <a:picLocks noChangeAspect="1"/>
          </p:cNvPicPr>
          <p:nvPr/>
        </p:nvPicPr>
        <p:blipFill>
          <a:blip r:embed="rId2"/>
          <a:stretch>
            <a:fillRect/>
          </a:stretch>
        </p:blipFill>
        <p:spPr>
          <a:xfrm>
            <a:off x="10240652" y="5274129"/>
            <a:ext cx="1771733" cy="1506991"/>
          </a:xfrm>
          <a:prstGeom prst="rect">
            <a:avLst/>
          </a:prstGeom>
        </p:spPr>
      </p:pic>
      <p:pic>
        <p:nvPicPr>
          <p:cNvPr id="3" name="Picture 2">
            <a:extLst>
              <a:ext uri="{FF2B5EF4-FFF2-40B4-BE49-F238E27FC236}">
                <a16:creationId xmlns:a16="http://schemas.microsoft.com/office/drawing/2014/main" id="{E3BF8DBB-FCA7-43F7-B6B6-B2F53AC4CE39}"/>
              </a:ext>
            </a:extLst>
          </p:cNvPr>
          <p:cNvPicPr>
            <a:picLocks noChangeAspect="1"/>
          </p:cNvPicPr>
          <p:nvPr/>
        </p:nvPicPr>
        <p:blipFill>
          <a:blip r:embed="rId3"/>
          <a:stretch>
            <a:fillRect/>
          </a:stretch>
        </p:blipFill>
        <p:spPr>
          <a:xfrm>
            <a:off x="4136816" y="1964907"/>
            <a:ext cx="3918368" cy="3918368"/>
          </a:xfrm>
          <a:prstGeom prst="rect">
            <a:avLst/>
          </a:prstGeom>
        </p:spPr>
      </p:pic>
    </p:spTree>
    <p:extLst>
      <p:ext uri="{BB962C8B-B14F-4D97-AF65-F5344CB8AC3E}">
        <p14:creationId xmlns:p14="http://schemas.microsoft.com/office/powerpoint/2010/main" val="168179295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127394-B2AE-D113-16D3-FE4DD3780E87}"/>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2B6B0794-DFA2-D85D-343E-F19C78768A31}"/>
              </a:ext>
            </a:extLst>
          </p:cNvPr>
          <p:cNvPicPr>
            <a:picLocks noChangeAspect="1"/>
          </p:cNvPicPr>
          <p:nvPr/>
        </p:nvPicPr>
        <p:blipFill>
          <a:blip r:embed="rId2"/>
          <a:stretch>
            <a:fillRect/>
          </a:stretch>
        </p:blipFill>
        <p:spPr>
          <a:xfrm>
            <a:off x="10240652" y="5274129"/>
            <a:ext cx="1771733" cy="1506991"/>
          </a:xfrm>
          <a:prstGeom prst="rect">
            <a:avLst/>
          </a:prstGeom>
        </p:spPr>
      </p:pic>
      <p:sp>
        <p:nvSpPr>
          <p:cNvPr id="5" name="Content Placeholder 4">
            <a:extLst>
              <a:ext uri="{FF2B5EF4-FFF2-40B4-BE49-F238E27FC236}">
                <a16:creationId xmlns:a16="http://schemas.microsoft.com/office/drawing/2014/main" id="{0A21AE4C-7668-D4C9-33B8-D137894238C1}"/>
              </a:ext>
            </a:extLst>
          </p:cNvPr>
          <p:cNvSpPr>
            <a:spLocks noGrp="1"/>
          </p:cNvSpPr>
          <p:nvPr>
            <p:ph idx="1"/>
          </p:nvPr>
        </p:nvSpPr>
        <p:spPr>
          <a:xfrm>
            <a:off x="753980" y="556514"/>
            <a:ext cx="10122567" cy="6224606"/>
          </a:xfrm>
        </p:spPr>
        <p:txBody>
          <a:bodyPr>
            <a:noAutofit/>
          </a:bodyPr>
          <a:lstStyle/>
          <a:p>
            <a:pPr marL="0" indent="0">
              <a:lnSpc>
                <a:spcPct val="100000"/>
              </a:lnSpc>
              <a:buNone/>
            </a:pPr>
            <a:r>
              <a:rPr lang="cy-GB" sz="3800" b="1" dirty="0">
                <a:solidFill>
                  <a:schemeClr val="accent6">
                    <a:lumMod val="50000"/>
                  </a:schemeClr>
                </a:solidFill>
              </a:rPr>
              <a:t>Arweinydd 1</a:t>
            </a:r>
            <a:r>
              <a:rPr lang="cy-GB" sz="3800" dirty="0"/>
              <a:t>:</a:t>
            </a:r>
            <a:r>
              <a:rPr lang="cy-GB" sz="3800" b="1" dirty="0"/>
              <a:t> </a:t>
            </a:r>
            <a:r>
              <a:rPr lang="cy-GB" sz="3800" dirty="0"/>
              <a:t>Dduw’r rhai a erlidir, </a:t>
            </a:r>
            <a:br>
              <a:rPr lang="cy-GB" sz="3800" dirty="0"/>
            </a:br>
            <a:r>
              <a:rPr lang="cy-GB" sz="3800" dirty="0"/>
              <a:t>ac amddiffynnydd y rhai ffyddlon, down atat gyda chalonnau trymion a chyffeswn y pechodau sy’n rhwygo gwead ein cymdeithas: yr anoddefgarwch sy’n magu ofn, y casineb sy’n arwain at drais a’r difaterwch sy’n caniatáu i anghyfiawnder barhau. Cysura’r rhai sy’n byw ag ofn colli anwyliaid, a newidia galonnau’r rhai sy’n cyflawni hyn, gan eu harwain tuag at gymod.</a:t>
            </a:r>
            <a:endParaRPr lang="en-GB" sz="3800" dirty="0"/>
          </a:p>
          <a:p>
            <a:pPr marL="0" indent="0">
              <a:buNone/>
            </a:pPr>
            <a:endParaRPr lang="en-US" dirty="0"/>
          </a:p>
        </p:txBody>
      </p:sp>
      <p:pic>
        <p:nvPicPr>
          <p:cNvPr id="3" name="Picture 2">
            <a:extLst>
              <a:ext uri="{FF2B5EF4-FFF2-40B4-BE49-F238E27FC236}">
                <a16:creationId xmlns:a16="http://schemas.microsoft.com/office/drawing/2014/main" id="{DA8D4028-DDEB-F80C-965B-04C316F1EDB8}"/>
              </a:ext>
            </a:extLst>
          </p:cNvPr>
          <p:cNvPicPr>
            <a:picLocks noChangeAspect="1"/>
          </p:cNvPicPr>
          <p:nvPr/>
        </p:nvPicPr>
        <p:blipFill>
          <a:blip r:embed="rId3"/>
          <a:stretch>
            <a:fillRect/>
          </a:stretch>
        </p:blipFill>
        <p:spPr>
          <a:xfrm>
            <a:off x="10705873" y="418395"/>
            <a:ext cx="1085182" cy="1085182"/>
          </a:xfrm>
          <a:prstGeom prst="rect">
            <a:avLst/>
          </a:prstGeom>
        </p:spPr>
      </p:pic>
    </p:spTree>
    <p:extLst>
      <p:ext uri="{BB962C8B-B14F-4D97-AF65-F5344CB8AC3E}">
        <p14:creationId xmlns:p14="http://schemas.microsoft.com/office/powerpoint/2010/main" val="190910003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79D522-C51F-4010-069A-AC41F74457E5}"/>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5A214DAA-B981-3C8A-B7A1-AC966AF70797}"/>
              </a:ext>
            </a:extLst>
          </p:cNvPr>
          <p:cNvPicPr>
            <a:picLocks noChangeAspect="1"/>
          </p:cNvPicPr>
          <p:nvPr/>
        </p:nvPicPr>
        <p:blipFill>
          <a:blip r:embed="rId2"/>
          <a:stretch>
            <a:fillRect/>
          </a:stretch>
        </p:blipFill>
        <p:spPr>
          <a:xfrm>
            <a:off x="10240652" y="5274129"/>
            <a:ext cx="1771733" cy="1506991"/>
          </a:xfrm>
          <a:prstGeom prst="rect">
            <a:avLst/>
          </a:prstGeom>
        </p:spPr>
      </p:pic>
      <p:sp>
        <p:nvSpPr>
          <p:cNvPr id="6" name="Content Placeholder 5">
            <a:extLst>
              <a:ext uri="{FF2B5EF4-FFF2-40B4-BE49-F238E27FC236}">
                <a16:creationId xmlns:a16="http://schemas.microsoft.com/office/drawing/2014/main" id="{3F532C5B-A8A9-DE3E-8D83-805AB0B92E41}"/>
              </a:ext>
            </a:extLst>
          </p:cNvPr>
          <p:cNvSpPr>
            <a:spLocks noGrp="1"/>
          </p:cNvSpPr>
          <p:nvPr>
            <p:ph idx="1"/>
          </p:nvPr>
        </p:nvSpPr>
        <p:spPr>
          <a:xfrm>
            <a:off x="610917" y="670592"/>
            <a:ext cx="10522303" cy="5088523"/>
          </a:xfrm>
        </p:spPr>
        <p:txBody>
          <a:bodyPr>
            <a:normAutofit lnSpcReduction="10000"/>
          </a:bodyPr>
          <a:lstStyle/>
          <a:p>
            <a:pPr marL="0" indent="0">
              <a:buNone/>
            </a:pPr>
            <a:r>
              <a:rPr lang="cy-GB" sz="4000" b="1" dirty="0">
                <a:solidFill>
                  <a:schemeClr val="accent6">
                    <a:lumMod val="50000"/>
                  </a:schemeClr>
                </a:solidFill>
              </a:rPr>
              <a:t>Pawb</a:t>
            </a:r>
            <a:r>
              <a:rPr lang="cy-GB" sz="4000" dirty="0"/>
              <a:t>:</a:t>
            </a:r>
            <a:r>
              <a:rPr lang="cy-GB" sz="4000" b="1" dirty="0"/>
              <a:t> 	</a:t>
            </a:r>
          </a:p>
          <a:p>
            <a:pPr marL="0" indent="0">
              <a:lnSpc>
                <a:spcPct val="100000"/>
              </a:lnSpc>
              <a:buNone/>
            </a:pPr>
            <a:r>
              <a:rPr lang="cy-GB" sz="4000" b="1" dirty="0"/>
              <a:t>Dduw Cyfiawnder, codwn ein llais yn erbyn eithafiaeth sy’n lledaenu ofn a thrais. </a:t>
            </a:r>
          </a:p>
          <a:p>
            <a:pPr marL="0" indent="0">
              <a:lnSpc>
                <a:spcPct val="100000"/>
              </a:lnSpc>
              <a:buNone/>
            </a:pPr>
            <a:r>
              <a:rPr lang="cy-GB" sz="4000" b="1" dirty="0"/>
              <a:t>Torra bob cadwyn sy’n ein rhwymo ac yn ein gwahanu oddi wrth ein cymdogion. </a:t>
            </a:r>
          </a:p>
          <a:p>
            <a:pPr marL="0" indent="0">
              <a:lnSpc>
                <a:spcPct val="100000"/>
              </a:lnSpc>
              <a:buNone/>
            </a:pPr>
            <a:r>
              <a:rPr lang="cy-GB" sz="4000" b="1" dirty="0"/>
              <a:t>Cyffwrdd â chalonnau pawb, gan ddangos iddynt werth bywyd dynol a’r llwybr at heddwch.</a:t>
            </a:r>
            <a:endParaRPr lang="en-GB" sz="4000" dirty="0"/>
          </a:p>
          <a:p>
            <a:endParaRPr lang="en-US" dirty="0"/>
          </a:p>
        </p:txBody>
      </p:sp>
      <p:pic>
        <p:nvPicPr>
          <p:cNvPr id="2" name="Picture 1">
            <a:extLst>
              <a:ext uri="{FF2B5EF4-FFF2-40B4-BE49-F238E27FC236}">
                <a16:creationId xmlns:a16="http://schemas.microsoft.com/office/drawing/2014/main" id="{9B18A5D4-ED8E-8987-B5E8-5301409B78D5}"/>
              </a:ext>
            </a:extLst>
          </p:cNvPr>
          <p:cNvPicPr>
            <a:picLocks noChangeAspect="1"/>
          </p:cNvPicPr>
          <p:nvPr/>
        </p:nvPicPr>
        <p:blipFill>
          <a:blip r:embed="rId3"/>
          <a:stretch>
            <a:fillRect/>
          </a:stretch>
        </p:blipFill>
        <p:spPr>
          <a:xfrm>
            <a:off x="10705873" y="418395"/>
            <a:ext cx="1085182" cy="1085182"/>
          </a:xfrm>
          <a:prstGeom prst="rect">
            <a:avLst/>
          </a:prstGeom>
        </p:spPr>
      </p:pic>
    </p:spTree>
    <p:extLst>
      <p:ext uri="{BB962C8B-B14F-4D97-AF65-F5344CB8AC3E}">
        <p14:creationId xmlns:p14="http://schemas.microsoft.com/office/powerpoint/2010/main" val="367201232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636E71-7E26-8509-C3C8-5F4169DF9524}"/>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595225CB-1731-AA30-DF22-DEE36918FAE6}"/>
              </a:ext>
            </a:extLst>
          </p:cNvPr>
          <p:cNvPicPr>
            <a:picLocks noChangeAspect="1"/>
          </p:cNvPicPr>
          <p:nvPr/>
        </p:nvPicPr>
        <p:blipFill>
          <a:blip r:embed="rId2"/>
          <a:stretch>
            <a:fillRect/>
          </a:stretch>
        </p:blipFill>
        <p:spPr>
          <a:xfrm>
            <a:off x="10240652" y="5274129"/>
            <a:ext cx="1771733" cy="1506991"/>
          </a:xfrm>
          <a:prstGeom prst="rect">
            <a:avLst/>
          </a:prstGeom>
        </p:spPr>
      </p:pic>
      <p:sp>
        <p:nvSpPr>
          <p:cNvPr id="5" name="Content Placeholder 4">
            <a:extLst>
              <a:ext uri="{FF2B5EF4-FFF2-40B4-BE49-F238E27FC236}">
                <a16:creationId xmlns:a16="http://schemas.microsoft.com/office/drawing/2014/main" id="{5CBDFA86-E5C6-3A2F-EE9A-38C134259E38}"/>
              </a:ext>
            </a:extLst>
          </p:cNvPr>
          <p:cNvSpPr>
            <a:spLocks noGrp="1"/>
          </p:cNvSpPr>
          <p:nvPr>
            <p:ph idx="1"/>
          </p:nvPr>
        </p:nvSpPr>
        <p:spPr>
          <a:xfrm>
            <a:off x="610917" y="478088"/>
            <a:ext cx="9992915" cy="5986880"/>
          </a:xfrm>
        </p:spPr>
        <p:txBody>
          <a:bodyPr>
            <a:noAutofit/>
          </a:bodyPr>
          <a:lstStyle/>
          <a:p>
            <a:pPr marL="0" indent="0">
              <a:lnSpc>
                <a:spcPct val="100000"/>
              </a:lnSpc>
              <a:spcBef>
                <a:spcPts val="0"/>
              </a:spcBef>
              <a:buNone/>
            </a:pPr>
            <a:r>
              <a:rPr lang="cy-GB" sz="3600" b="1" dirty="0">
                <a:solidFill>
                  <a:schemeClr val="accent6">
                    <a:lumMod val="50000"/>
                  </a:schemeClr>
                </a:solidFill>
              </a:rPr>
              <a:t>Arweinydd 2</a:t>
            </a:r>
            <a:r>
              <a:rPr lang="cy-GB" sz="3600" dirty="0"/>
              <a:t>:</a:t>
            </a:r>
            <a:r>
              <a:rPr lang="cy-GB" sz="3600" b="1" dirty="0"/>
              <a:t> </a:t>
            </a:r>
            <a:r>
              <a:rPr lang="cy-GB" sz="3600" dirty="0"/>
              <a:t>Iesu graslon, fe wynebaist ti erledigaeth hefyd. Cyflwynwn ger dy fron Leah Sharibu a phawb sy’n dioddef oherwydd eu cred. Nertha a chysura hwy yn eu horiau tywyllaf, gan ein hysbrydoli i sefyll yn gryf yn wyneb adfyd.</a:t>
            </a:r>
            <a:endParaRPr lang="en-GB" sz="3600" dirty="0"/>
          </a:p>
          <a:p>
            <a:pPr marL="0" indent="0">
              <a:lnSpc>
                <a:spcPct val="100000"/>
              </a:lnSpc>
              <a:spcBef>
                <a:spcPts val="0"/>
              </a:spcBef>
              <a:buNone/>
            </a:pPr>
            <a:r>
              <a:rPr lang="cy-GB" sz="3600" dirty="0"/>
              <a:t>Helpa ni i gymryd dy iau o gariad a maddeuant.</a:t>
            </a:r>
            <a:endParaRPr lang="en-GB" sz="3600" dirty="0"/>
          </a:p>
          <a:p>
            <a:pPr marL="0" indent="0">
              <a:lnSpc>
                <a:spcPct val="100000"/>
              </a:lnSpc>
              <a:spcBef>
                <a:spcPts val="0"/>
              </a:spcBef>
              <a:buNone/>
            </a:pPr>
            <a:r>
              <a:rPr lang="cy-GB" sz="3600" b="1" dirty="0">
                <a:solidFill>
                  <a:schemeClr val="accent6">
                    <a:lumMod val="50000"/>
                  </a:schemeClr>
                </a:solidFill>
              </a:rPr>
              <a:t>Pawb</a:t>
            </a:r>
            <a:r>
              <a:rPr lang="cy-GB" sz="3600" dirty="0"/>
              <a:t>:</a:t>
            </a:r>
            <a:r>
              <a:rPr lang="cy-GB" sz="3600" b="1" dirty="0"/>
              <a:t> Iesu graslon, adnewydda ein meddyliau a’n calonnau, gan ein harwain mewn cyfiawnder, fel y gallwn dy anrhydeddu di a bendithio eraill. Rydym yn ymddiried yn dy nerth i drawsnewid.</a:t>
            </a:r>
            <a:endParaRPr lang="en-GB" sz="3600" dirty="0"/>
          </a:p>
          <a:p>
            <a:pPr marL="0" indent="0">
              <a:buNone/>
            </a:pPr>
            <a:endParaRPr lang="en-GB" dirty="0"/>
          </a:p>
          <a:p>
            <a:pPr marL="0" indent="0">
              <a:buNone/>
            </a:pPr>
            <a:endParaRPr lang="en-US" dirty="0"/>
          </a:p>
          <a:p>
            <a:pPr marL="0" indent="0">
              <a:buNone/>
            </a:pPr>
            <a:endParaRPr lang="en-US" dirty="0"/>
          </a:p>
        </p:txBody>
      </p:sp>
      <p:pic>
        <p:nvPicPr>
          <p:cNvPr id="7" name="Picture 6">
            <a:extLst>
              <a:ext uri="{FF2B5EF4-FFF2-40B4-BE49-F238E27FC236}">
                <a16:creationId xmlns:a16="http://schemas.microsoft.com/office/drawing/2014/main" id="{0479726A-1FE2-395B-9940-5492343392D9}"/>
              </a:ext>
            </a:extLst>
          </p:cNvPr>
          <p:cNvPicPr>
            <a:picLocks noChangeAspect="1"/>
          </p:cNvPicPr>
          <p:nvPr/>
        </p:nvPicPr>
        <p:blipFill>
          <a:blip r:embed="rId3"/>
          <a:stretch>
            <a:fillRect/>
          </a:stretch>
        </p:blipFill>
        <p:spPr>
          <a:xfrm>
            <a:off x="10705873" y="418395"/>
            <a:ext cx="1085182" cy="1085182"/>
          </a:xfrm>
          <a:prstGeom prst="rect">
            <a:avLst/>
          </a:prstGeom>
        </p:spPr>
      </p:pic>
    </p:spTree>
    <p:extLst>
      <p:ext uri="{BB962C8B-B14F-4D97-AF65-F5344CB8AC3E}">
        <p14:creationId xmlns:p14="http://schemas.microsoft.com/office/powerpoint/2010/main" val="144218068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8D73E3-0D55-245F-1115-C94C8A06320A}"/>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84EC55C5-33FB-CCB3-1696-1DCF2EB270E6}"/>
              </a:ext>
            </a:extLst>
          </p:cNvPr>
          <p:cNvPicPr>
            <a:picLocks noChangeAspect="1"/>
          </p:cNvPicPr>
          <p:nvPr/>
        </p:nvPicPr>
        <p:blipFill>
          <a:blip r:embed="rId2"/>
          <a:stretch>
            <a:fillRect/>
          </a:stretch>
        </p:blipFill>
        <p:spPr>
          <a:xfrm>
            <a:off x="10240652" y="5274129"/>
            <a:ext cx="1771733" cy="1506991"/>
          </a:xfrm>
          <a:prstGeom prst="rect">
            <a:avLst/>
          </a:prstGeom>
        </p:spPr>
      </p:pic>
      <p:sp>
        <p:nvSpPr>
          <p:cNvPr id="5" name="Content Placeholder 4">
            <a:extLst>
              <a:ext uri="{FF2B5EF4-FFF2-40B4-BE49-F238E27FC236}">
                <a16:creationId xmlns:a16="http://schemas.microsoft.com/office/drawing/2014/main" id="{1CD0E111-E3E9-7A8F-9AEF-9E80DCAB8B68}"/>
              </a:ext>
            </a:extLst>
          </p:cNvPr>
          <p:cNvSpPr>
            <a:spLocks noGrp="1"/>
          </p:cNvSpPr>
          <p:nvPr>
            <p:ph idx="1"/>
          </p:nvPr>
        </p:nvSpPr>
        <p:spPr>
          <a:xfrm>
            <a:off x="610918" y="478088"/>
            <a:ext cx="9848536" cy="5986880"/>
          </a:xfrm>
        </p:spPr>
        <p:txBody>
          <a:bodyPr>
            <a:noAutofit/>
          </a:bodyPr>
          <a:lstStyle/>
          <a:p>
            <a:pPr marL="0" indent="0">
              <a:lnSpc>
                <a:spcPct val="100000"/>
              </a:lnSpc>
              <a:spcBef>
                <a:spcPts val="0"/>
              </a:spcBef>
              <a:buNone/>
            </a:pPr>
            <a:r>
              <a:rPr lang="cy-GB" sz="4000" b="1" dirty="0">
                <a:solidFill>
                  <a:schemeClr val="accent6">
                    <a:lumMod val="50000"/>
                  </a:schemeClr>
                </a:solidFill>
              </a:rPr>
              <a:t>Arweinydd 3</a:t>
            </a:r>
            <a:r>
              <a:rPr lang="cy-GB" sz="4000" dirty="0"/>
              <a:t>: Ysbryd Glân, clyw ein cri dros y rhai sydd wedi’u dadleoli gan drais, wedi’u gorfodi i ffoi o’u cartrefi i fod yn ffoaduriaid mewn gwledydd anghyfarwydd. Yn wyneb erledigaeth, gad inni beidio ag aros am achubiaeth yn unig; ond yn hytrach, annog ni i fyw ein ffydd, gan wybod bod pob gweithred o gariad a maddeuant yn dangos nerth parhaol Crist yn ein bywydau.</a:t>
            </a:r>
            <a:endParaRPr lang="en-GB" sz="4000" dirty="0"/>
          </a:p>
          <a:p>
            <a:pPr marL="0" indent="0">
              <a:buNone/>
            </a:pPr>
            <a:r>
              <a:rPr lang="cy-GB" dirty="0"/>
              <a:t> </a:t>
            </a:r>
            <a:endParaRPr lang="en-GB" dirty="0"/>
          </a:p>
          <a:p>
            <a:pPr marL="0" indent="0">
              <a:buNone/>
            </a:pPr>
            <a:endParaRPr lang="en-GB" dirty="0"/>
          </a:p>
          <a:p>
            <a:pPr marL="0" indent="0">
              <a:buNone/>
            </a:pPr>
            <a:endParaRPr lang="en-US" dirty="0"/>
          </a:p>
          <a:p>
            <a:pPr marL="0" indent="0">
              <a:buNone/>
            </a:pPr>
            <a:endParaRPr lang="en-US" dirty="0"/>
          </a:p>
        </p:txBody>
      </p:sp>
      <p:pic>
        <p:nvPicPr>
          <p:cNvPr id="2" name="Picture 1">
            <a:extLst>
              <a:ext uri="{FF2B5EF4-FFF2-40B4-BE49-F238E27FC236}">
                <a16:creationId xmlns:a16="http://schemas.microsoft.com/office/drawing/2014/main" id="{D845447E-8539-0C31-F9B2-B33C26A53FBE}"/>
              </a:ext>
            </a:extLst>
          </p:cNvPr>
          <p:cNvPicPr>
            <a:picLocks noChangeAspect="1"/>
          </p:cNvPicPr>
          <p:nvPr/>
        </p:nvPicPr>
        <p:blipFill>
          <a:blip r:embed="rId3"/>
          <a:stretch>
            <a:fillRect/>
          </a:stretch>
        </p:blipFill>
        <p:spPr>
          <a:xfrm>
            <a:off x="10705873" y="418395"/>
            <a:ext cx="1085182" cy="1085182"/>
          </a:xfrm>
          <a:prstGeom prst="rect">
            <a:avLst/>
          </a:prstGeom>
        </p:spPr>
      </p:pic>
    </p:spTree>
    <p:extLst>
      <p:ext uri="{BB962C8B-B14F-4D97-AF65-F5344CB8AC3E}">
        <p14:creationId xmlns:p14="http://schemas.microsoft.com/office/powerpoint/2010/main" val="180611038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0EF8D9-5A4B-F2D3-6EE6-FBF38EA7FC46}"/>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78D6CBDE-4989-29C4-D924-261EAE7D345A}"/>
              </a:ext>
            </a:extLst>
          </p:cNvPr>
          <p:cNvPicPr>
            <a:picLocks noChangeAspect="1"/>
          </p:cNvPicPr>
          <p:nvPr/>
        </p:nvPicPr>
        <p:blipFill>
          <a:blip r:embed="rId2"/>
          <a:stretch>
            <a:fillRect/>
          </a:stretch>
        </p:blipFill>
        <p:spPr>
          <a:xfrm>
            <a:off x="10240652" y="5274129"/>
            <a:ext cx="1771733" cy="1506991"/>
          </a:xfrm>
          <a:prstGeom prst="rect">
            <a:avLst/>
          </a:prstGeom>
        </p:spPr>
      </p:pic>
      <p:sp>
        <p:nvSpPr>
          <p:cNvPr id="5" name="Content Placeholder 4">
            <a:extLst>
              <a:ext uri="{FF2B5EF4-FFF2-40B4-BE49-F238E27FC236}">
                <a16:creationId xmlns:a16="http://schemas.microsoft.com/office/drawing/2014/main" id="{15070F5B-CE80-E390-411E-8656142740E0}"/>
              </a:ext>
            </a:extLst>
          </p:cNvPr>
          <p:cNvSpPr>
            <a:spLocks noGrp="1"/>
          </p:cNvSpPr>
          <p:nvPr>
            <p:ph idx="1"/>
          </p:nvPr>
        </p:nvSpPr>
        <p:spPr>
          <a:xfrm>
            <a:off x="610917" y="478088"/>
            <a:ext cx="9447483" cy="5986880"/>
          </a:xfrm>
        </p:spPr>
        <p:txBody>
          <a:bodyPr/>
          <a:lstStyle/>
          <a:p>
            <a:pPr marL="0" indent="0">
              <a:buNone/>
            </a:pPr>
            <a:r>
              <a:rPr lang="cy-GB" sz="4000" b="1" dirty="0">
                <a:solidFill>
                  <a:schemeClr val="accent6">
                    <a:lumMod val="50000"/>
                  </a:schemeClr>
                </a:solidFill>
              </a:rPr>
              <a:t>Pawb</a:t>
            </a:r>
            <a:r>
              <a:rPr lang="cy-GB" sz="4000" dirty="0"/>
              <a:t>:	</a:t>
            </a:r>
          </a:p>
          <a:p>
            <a:pPr marL="0" indent="0">
              <a:lnSpc>
                <a:spcPct val="100000"/>
              </a:lnSpc>
              <a:spcBef>
                <a:spcPts val="0"/>
              </a:spcBef>
              <a:buNone/>
            </a:pPr>
            <a:r>
              <a:rPr lang="cy-GB" sz="4000" b="1" dirty="0"/>
              <a:t>Ysbryd Glân, llochesa dan dy adain bawb sydd wedi’u dadleoli, </a:t>
            </a:r>
            <a:br>
              <a:rPr lang="cy-GB" sz="4000" b="1" dirty="0"/>
            </a:br>
            <a:r>
              <a:rPr lang="cy-GB" sz="4000" b="1" dirty="0"/>
              <a:t>gan ddarparu ar gyfer eu hanghenion </a:t>
            </a:r>
            <a:br>
              <a:rPr lang="cy-GB" sz="4000" b="1" dirty="0"/>
            </a:br>
            <a:r>
              <a:rPr lang="cy-GB" sz="4000" b="1" dirty="0"/>
              <a:t>a’u harwain tuag at ddiogelwch </a:t>
            </a:r>
            <a:br>
              <a:rPr lang="cy-GB" sz="4000" b="1" dirty="0"/>
            </a:br>
            <a:r>
              <a:rPr lang="cy-GB" sz="4000" b="1" dirty="0"/>
              <a:t>a dechreuadau newydd.</a:t>
            </a:r>
            <a:endParaRPr lang="en-GB" sz="4000" dirty="0"/>
          </a:p>
          <a:p>
            <a:pPr marL="0" indent="0">
              <a:lnSpc>
                <a:spcPct val="100000"/>
              </a:lnSpc>
              <a:spcBef>
                <a:spcPts val="0"/>
              </a:spcBef>
              <a:buNone/>
            </a:pPr>
            <a:r>
              <a:rPr lang="cy-GB" sz="4000" b="1" dirty="0"/>
              <a:t>Amen.</a:t>
            </a:r>
            <a:endParaRPr lang="en-GB" sz="4000" dirty="0"/>
          </a:p>
          <a:p>
            <a:pPr marL="0" indent="0">
              <a:buNone/>
            </a:pPr>
            <a:endParaRPr lang="en-GB" dirty="0"/>
          </a:p>
          <a:p>
            <a:pPr marL="0" indent="0">
              <a:buNone/>
            </a:pPr>
            <a:endParaRPr lang="en-US" dirty="0"/>
          </a:p>
          <a:p>
            <a:pPr marL="0" indent="0">
              <a:buNone/>
            </a:pPr>
            <a:endParaRPr lang="en-US" dirty="0"/>
          </a:p>
        </p:txBody>
      </p:sp>
      <p:pic>
        <p:nvPicPr>
          <p:cNvPr id="2" name="Picture 1">
            <a:extLst>
              <a:ext uri="{FF2B5EF4-FFF2-40B4-BE49-F238E27FC236}">
                <a16:creationId xmlns:a16="http://schemas.microsoft.com/office/drawing/2014/main" id="{1DE6490E-3B74-C900-027B-28A87A8BDF87}"/>
              </a:ext>
            </a:extLst>
          </p:cNvPr>
          <p:cNvPicPr>
            <a:picLocks noChangeAspect="1"/>
          </p:cNvPicPr>
          <p:nvPr/>
        </p:nvPicPr>
        <p:blipFill>
          <a:blip r:embed="rId3"/>
          <a:stretch>
            <a:fillRect/>
          </a:stretch>
        </p:blipFill>
        <p:spPr>
          <a:xfrm>
            <a:off x="10705873" y="418395"/>
            <a:ext cx="1085182" cy="1085182"/>
          </a:xfrm>
          <a:prstGeom prst="rect">
            <a:avLst/>
          </a:prstGeom>
        </p:spPr>
      </p:pic>
    </p:spTree>
    <p:extLst>
      <p:ext uri="{BB962C8B-B14F-4D97-AF65-F5344CB8AC3E}">
        <p14:creationId xmlns:p14="http://schemas.microsoft.com/office/powerpoint/2010/main" val="91456524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35E362-98CE-144C-5033-585CFA376CE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5624507-77B8-178A-0F4E-833A87390A88}"/>
              </a:ext>
            </a:extLst>
          </p:cNvPr>
          <p:cNvSpPr>
            <a:spLocks noGrp="1"/>
          </p:cNvSpPr>
          <p:nvPr>
            <p:ph type="title"/>
          </p:nvPr>
        </p:nvSpPr>
        <p:spPr/>
        <p:txBody>
          <a:bodyPr>
            <a:normAutofit/>
          </a:bodyPr>
          <a:lstStyle/>
          <a:p>
            <a:r>
              <a:rPr lang="en-US" sz="6000" dirty="0" err="1">
                <a:solidFill>
                  <a:schemeClr val="accent6">
                    <a:lumMod val="50000"/>
                  </a:schemeClr>
                </a:solidFill>
              </a:rPr>
              <a:t>Emyn</a:t>
            </a:r>
            <a:r>
              <a:rPr lang="en-US" sz="6000" dirty="0">
                <a:solidFill>
                  <a:schemeClr val="accent6">
                    <a:lumMod val="50000"/>
                  </a:schemeClr>
                </a:solidFill>
              </a:rPr>
              <a:t>: ‘</a:t>
            </a:r>
            <a:r>
              <a:rPr lang="en-US" sz="6000" dirty="0" err="1">
                <a:solidFill>
                  <a:schemeClr val="accent6">
                    <a:lumMod val="50000"/>
                  </a:schemeClr>
                </a:solidFill>
              </a:rPr>
              <a:t>Brwydra</a:t>
            </a:r>
            <a:r>
              <a:rPr lang="en-US" sz="6000" dirty="0">
                <a:solidFill>
                  <a:schemeClr val="accent6">
                    <a:lumMod val="50000"/>
                  </a:schemeClr>
                </a:solidFill>
              </a:rPr>
              <a:t> bob </a:t>
            </a:r>
            <a:r>
              <a:rPr lang="en-US" sz="6000" dirty="0" err="1">
                <a:solidFill>
                  <a:schemeClr val="accent6">
                    <a:lumMod val="50000"/>
                  </a:schemeClr>
                </a:solidFill>
              </a:rPr>
              <a:t>dydd</a:t>
            </a:r>
            <a:r>
              <a:rPr lang="en-US" sz="6000" dirty="0">
                <a:solidFill>
                  <a:schemeClr val="accent6">
                    <a:lumMod val="50000"/>
                  </a:schemeClr>
                </a:solidFill>
              </a:rPr>
              <a:t>’</a:t>
            </a:r>
          </a:p>
        </p:txBody>
      </p:sp>
      <p:pic>
        <p:nvPicPr>
          <p:cNvPr id="4" name="Picture 3">
            <a:extLst>
              <a:ext uri="{FF2B5EF4-FFF2-40B4-BE49-F238E27FC236}">
                <a16:creationId xmlns:a16="http://schemas.microsoft.com/office/drawing/2014/main" id="{6903B54C-A380-FEA7-3E48-5767E456B8F7}"/>
              </a:ext>
            </a:extLst>
          </p:cNvPr>
          <p:cNvPicPr>
            <a:picLocks noChangeAspect="1"/>
          </p:cNvPicPr>
          <p:nvPr/>
        </p:nvPicPr>
        <p:blipFill>
          <a:blip r:embed="rId2"/>
          <a:stretch>
            <a:fillRect/>
          </a:stretch>
        </p:blipFill>
        <p:spPr>
          <a:xfrm>
            <a:off x="10240652" y="5274129"/>
            <a:ext cx="1771733" cy="1506991"/>
          </a:xfrm>
          <a:prstGeom prst="rect">
            <a:avLst/>
          </a:prstGeom>
        </p:spPr>
      </p:pic>
      <p:sp>
        <p:nvSpPr>
          <p:cNvPr id="5" name="Content Placeholder 4">
            <a:extLst>
              <a:ext uri="{FF2B5EF4-FFF2-40B4-BE49-F238E27FC236}">
                <a16:creationId xmlns:a16="http://schemas.microsoft.com/office/drawing/2014/main" id="{72E2E350-7250-FBE3-AB87-E7CE82C4CBDA}"/>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418524096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0ECE84-BE0C-E0D6-4221-D84D2C80C7C7}"/>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7F22240A-9F0A-6958-D051-716B9348A278}"/>
              </a:ext>
            </a:extLst>
          </p:cNvPr>
          <p:cNvPicPr>
            <a:picLocks noChangeAspect="1"/>
          </p:cNvPicPr>
          <p:nvPr/>
        </p:nvPicPr>
        <p:blipFill>
          <a:blip r:embed="rId2"/>
          <a:stretch>
            <a:fillRect/>
          </a:stretch>
        </p:blipFill>
        <p:spPr>
          <a:xfrm>
            <a:off x="10240652" y="5274129"/>
            <a:ext cx="1771733" cy="1506991"/>
          </a:xfrm>
          <a:prstGeom prst="rect">
            <a:avLst/>
          </a:prstGeom>
        </p:spPr>
      </p:pic>
      <p:sp>
        <p:nvSpPr>
          <p:cNvPr id="6" name="Content Placeholder 5">
            <a:extLst>
              <a:ext uri="{FF2B5EF4-FFF2-40B4-BE49-F238E27FC236}">
                <a16:creationId xmlns:a16="http://schemas.microsoft.com/office/drawing/2014/main" id="{EAB11DC2-BE8A-B324-380A-1C0703CDF9C5}"/>
              </a:ext>
            </a:extLst>
          </p:cNvPr>
          <p:cNvSpPr>
            <a:spLocks noGrp="1"/>
          </p:cNvSpPr>
          <p:nvPr>
            <p:ph idx="1"/>
          </p:nvPr>
        </p:nvSpPr>
        <p:spPr>
          <a:xfrm>
            <a:off x="838200" y="497305"/>
            <a:ext cx="10471484" cy="5856121"/>
          </a:xfrm>
        </p:spPr>
        <p:txBody>
          <a:bodyPr>
            <a:noAutofit/>
          </a:bodyPr>
          <a:lstStyle/>
          <a:p>
            <a:pPr marL="0" indent="0" hangingPunct="0">
              <a:lnSpc>
                <a:spcPct val="100000"/>
              </a:lnSpc>
              <a:buNone/>
            </a:pPr>
            <a:r>
              <a:rPr lang="cy-GB" sz="4000" dirty="0"/>
              <a:t>Brwydra bob dydd, cryfha dy ffydd</a:t>
            </a:r>
            <a:br>
              <a:rPr lang="cy-GB" sz="4000" dirty="0"/>
            </a:br>
            <a:r>
              <a:rPr lang="cy-GB" sz="4000" dirty="0"/>
              <a:t>Crist yw dy nerth i gario’r dydd;</a:t>
            </a:r>
            <a:br>
              <a:rPr lang="cy-GB" sz="4000" dirty="0"/>
            </a:br>
            <a:r>
              <a:rPr lang="cy-GB" sz="4000" dirty="0"/>
              <a:t>mentra di fyw a chei gan Dduw</a:t>
            </a:r>
            <a:br>
              <a:rPr lang="cy-GB" sz="4000" dirty="0"/>
            </a:br>
            <a:r>
              <a:rPr lang="cy-GB" sz="4000" dirty="0"/>
              <a:t>goron llawenydd, gwerthfawr yw.</a:t>
            </a:r>
          </a:p>
          <a:p>
            <a:pPr marL="0" indent="0" hangingPunct="0">
              <a:lnSpc>
                <a:spcPct val="100000"/>
              </a:lnSpc>
              <a:buNone/>
            </a:pPr>
            <a:endParaRPr lang="en-GB" sz="2400" dirty="0"/>
          </a:p>
          <a:p>
            <a:pPr marL="0" indent="0" hangingPunct="0">
              <a:lnSpc>
                <a:spcPct val="100000"/>
              </a:lnSpc>
              <a:buNone/>
            </a:pPr>
            <a:r>
              <a:rPr lang="cy-GB" sz="4000" dirty="0"/>
              <a:t>Rhed yrfa gref drwy ras y nef, </a:t>
            </a:r>
            <a:br>
              <a:rPr lang="cy-GB" sz="4000" dirty="0"/>
            </a:br>
            <a:r>
              <a:rPr lang="cy-GB" sz="4000" dirty="0"/>
              <a:t>cod olwg fry i’w weled ef; </a:t>
            </a:r>
            <a:br>
              <a:rPr lang="cy-GB" sz="4000" dirty="0"/>
            </a:br>
            <a:r>
              <a:rPr lang="cy-GB" sz="4000" dirty="0"/>
              <a:t>bywyd a’i her sydd iti’n dod </a:t>
            </a:r>
            <a:br>
              <a:rPr lang="cy-GB" sz="4000" dirty="0"/>
            </a:br>
            <a:r>
              <a:rPr lang="cy-GB" sz="4000" dirty="0"/>
              <a:t>Crist yw y ffordd, a Christ yw’r nod.</a:t>
            </a:r>
            <a:endParaRPr lang="en-GB" sz="4000" dirty="0"/>
          </a:p>
          <a:p>
            <a:pPr marL="0" indent="0">
              <a:buNone/>
            </a:pPr>
            <a:r>
              <a:rPr lang="en-GB" dirty="0"/>
              <a:t> </a:t>
            </a:r>
          </a:p>
          <a:p>
            <a:pPr marL="0" indent="0">
              <a:lnSpc>
                <a:spcPct val="120000"/>
              </a:lnSpc>
              <a:spcBef>
                <a:spcPts val="0"/>
              </a:spcBef>
              <a:buNone/>
            </a:pPr>
            <a:endParaRPr lang="en-US" dirty="0"/>
          </a:p>
        </p:txBody>
      </p:sp>
    </p:spTree>
    <p:extLst>
      <p:ext uri="{BB962C8B-B14F-4D97-AF65-F5344CB8AC3E}">
        <p14:creationId xmlns:p14="http://schemas.microsoft.com/office/powerpoint/2010/main" val="333188345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BD0FE3-A1FC-2E58-D2A5-76C9209C4766}"/>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9B146428-37FC-DA75-7E05-222AB994D228}"/>
              </a:ext>
            </a:extLst>
          </p:cNvPr>
          <p:cNvPicPr>
            <a:picLocks noChangeAspect="1"/>
          </p:cNvPicPr>
          <p:nvPr/>
        </p:nvPicPr>
        <p:blipFill>
          <a:blip r:embed="rId2"/>
          <a:stretch>
            <a:fillRect/>
          </a:stretch>
        </p:blipFill>
        <p:spPr>
          <a:xfrm>
            <a:off x="10240652" y="5274129"/>
            <a:ext cx="1771733" cy="1506991"/>
          </a:xfrm>
          <a:prstGeom prst="rect">
            <a:avLst/>
          </a:prstGeom>
        </p:spPr>
      </p:pic>
      <p:sp>
        <p:nvSpPr>
          <p:cNvPr id="6" name="Content Placeholder 5">
            <a:extLst>
              <a:ext uri="{FF2B5EF4-FFF2-40B4-BE49-F238E27FC236}">
                <a16:creationId xmlns:a16="http://schemas.microsoft.com/office/drawing/2014/main" id="{FADD0631-9664-89A8-AED9-F4E5D69CF3EC}"/>
              </a:ext>
            </a:extLst>
          </p:cNvPr>
          <p:cNvSpPr>
            <a:spLocks noGrp="1"/>
          </p:cNvSpPr>
          <p:nvPr>
            <p:ph idx="1"/>
          </p:nvPr>
        </p:nvSpPr>
        <p:spPr>
          <a:xfrm>
            <a:off x="838200" y="336884"/>
            <a:ext cx="10647948" cy="6144127"/>
          </a:xfrm>
        </p:spPr>
        <p:txBody>
          <a:bodyPr>
            <a:noAutofit/>
          </a:bodyPr>
          <a:lstStyle/>
          <a:p>
            <a:pPr marL="0" indent="0" hangingPunct="0">
              <a:lnSpc>
                <a:spcPct val="100000"/>
              </a:lnSpc>
              <a:buNone/>
            </a:pPr>
            <a:r>
              <a:rPr lang="cy-GB" sz="4000" dirty="0"/>
              <a:t>Rho heibio nawr dy bryder mawr,</a:t>
            </a:r>
            <a:br>
              <a:rPr lang="cy-GB" sz="4000" dirty="0"/>
            </a:br>
            <a:r>
              <a:rPr lang="cy-GB" sz="4000" dirty="0"/>
              <a:t>pwysa ar Grist bob dydd, bob awr;</a:t>
            </a:r>
            <a:br>
              <a:rPr lang="cy-GB" sz="4000" dirty="0"/>
            </a:br>
            <a:r>
              <a:rPr lang="cy-GB" sz="4000" dirty="0"/>
              <a:t>pwysa, a’th enaid gaiff o hyd </a:t>
            </a:r>
            <a:br>
              <a:rPr lang="cy-GB" sz="4000" dirty="0"/>
            </a:br>
            <a:r>
              <a:rPr lang="cy-GB" sz="4000" dirty="0"/>
              <a:t>fywyd yng Nghrist a'i gariad drud.</a:t>
            </a:r>
          </a:p>
          <a:p>
            <a:pPr marL="0" indent="0" hangingPunct="0">
              <a:lnSpc>
                <a:spcPct val="100000"/>
              </a:lnSpc>
              <a:buNone/>
            </a:pPr>
            <a:endParaRPr lang="en-GB" sz="2400" dirty="0"/>
          </a:p>
          <a:p>
            <a:pPr marL="0" indent="0" hangingPunct="0">
              <a:lnSpc>
                <a:spcPct val="100000"/>
              </a:lnSpc>
              <a:spcBef>
                <a:spcPts val="0"/>
              </a:spcBef>
              <a:spcAft>
                <a:spcPts val="1200"/>
              </a:spcAft>
              <a:buNone/>
            </a:pPr>
            <a:r>
              <a:rPr lang="cy-GB" sz="4000" dirty="0"/>
              <a:t>Bydd yn ddi-fraw, mae ef wrth law,</a:t>
            </a:r>
            <a:br>
              <a:rPr lang="cy-GB" sz="4000" dirty="0"/>
            </a:br>
            <a:r>
              <a:rPr lang="cy-GB" sz="4000" dirty="0"/>
              <a:t>hyd atat fyth ei gariad ddaw;</a:t>
            </a:r>
            <a:br>
              <a:rPr lang="cy-GB" sz="4000" dirty="0"/>
            </a:br>
            <a:r>
              <a:rPr lang="cy-GB" sz="4000" dirty="0"/>
              <a:t>cred eto fwy, cei hedd di-glwy,</a:t>
            </a:r>
            <a:br>
              <a:rPr lang="cy-GB" sz="4000" dirty="0"/>
            </a:br>
            <a:r>
              <a:rPr lang="cy-GB" sz="4000" dirty="0"/>
              <a:t>Crist fydd dy haul a’th bopeth mwy.</a:t>
            </a:r>
            <a:endParaRPr lang="en-GB" dirty="0"/>
          </a:p>
          <a:p>
            <a:pPr marL="0" indent="0" hangingPunct="0">
              <a:buNone/>
            </a:pPr>
            <a:r>
              <a:rPr lang="cy-GB" sz="2400" dirty="0"/>
              <a:t>	J. S. B. MONSELL, 1811–75; cyf. W. RHYS NICHOLAS, 1914–96</a:t>
            </a:r>
            <a:endParaRPr lang="en-GB" sz="2400" dirty="0"/>
          </a:p>
          <a:p>
            <a:pPr marL="0" indent="0">
              <a:buNone/>
            </a:pPr>
            <a:r>
              <a:rPr lang="en-GB" dirty="0"/>
              <a:t> </a:t>
            </a:r>
          </a:p>
          <a:p>
            <a:pPr marL="0" indent="0">
              <a:lnSpc>
                <a:spcPct val="120000"/>
              </a:lnSpc>
              <a:spcBef>
                <a:spcPts val="0"/>
              </a:spcBef>
              <a:buNone/>
            </a:pPr>
            <a:endParaRPr lang="en-US" dirty="0"/>
          </a:p>
        </p:txBody>
      </p:sp>
    </p:spTree>
    <p:extLst>
      <p:ext uri="{BB962C8B-B14F-4D97-AF65-F5344CB8AC3E}">
        <p14:creationId xmlns:p14="http://schemas.microsoft.com/office/powerpoint/2010/main" val="407610424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4DA787-670A-36F7-8F63-8AFC7F535BD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1EAB38E-BDB4-CD37-5F10-02BFA2FDB5AE}"/>
              </a:ext>
            </a:extLst>
          </p:cNvPr>
          <p:cNvSpPr>
            <a:spLocks noGrp="1"/>
          </p:cNvSpPr>
          <p:nvPr>
            <p:ph type="title"/>
          </p:nvPr>
        </p:nvSpPr>
        <p:spPr>
          <a:xfrm>
            <a:off x="767013" y="388054"/>
            <a:ext cx="10657974" cy="2193758"/>
          </a:xfrm>
        </p:spPr>
        <p:txBody>
          <a:bodyPr>
            <a:normAutofit/>
          </a:bodyPr>
          <a:lstStyle/>
          <a:p>
            <a:pPr algn="ctr"/>
            <a:r>
              <a:rPr lang="en-US" sz="6000" dirty="0">
                <a:solidFill>
                  <a:schemeClr val="accent6">
                    <a:lumMod val="50000"/>
                  </a:schemeClr>
                </a:solidFill>
              </a:rPr>
              <a:t>Stori Blessing: </a:t>
            </a:r>
            <a:br>
              <a:rPr lang="en-US" sz="6000" dirty="0">
                <a:solidFill>
                  <a:schemeClr val="accent6">
                    <a:lumMod val="50000"/>
                  </a:schemeClr>
                </a:solidFill>
              </a:rPr>
            </a:br>
            <a:r>
              <a:rPr lang="en-US" sz="6000" dirty="0">
                <a:solidFill>
                  <a:schemeClr val="accent6">
                    <a:lumMod val="50000"/>
                  </a:schemeClr>
                </a:solidFill>
              </a:rPr>
              <a:t>Baich </a:t>
            </a:r>
            <a:r>
              <a:rPr lang="en-US" sz="6000" dirty="0" err="1">
                <a:solidFill>
                  <a:schemeClr val="accent6">
                    <a:lumMod val="50000"/>
                  </a:schemeClr>
                </a:solidFill>
              </a:rPr>
              <a:t>Tlodi</a:t>
            </a:r>
            <a:r>
              <a:rPr lang="en-US" sz="6000" dirty="0">
                <a:solidFill>
                  <a:schemeClr val="accent6">
                    <a:lumMod val="50000"/>
                  </a:schemeClr>
                </a:solidFill>
              </a:rPr>
              <a:t> ac </a:t>
            </a:r>
            <a:r>
              <a:rPr lang="en-US" sz="6000" dirty="0" err="1">
                <a:solidFill>
                  <a:schemeClr val="accent6">
                    <a:lumMod val="50000"/>
                  </a:schemeClr>
                </a:solidFill>
              </a:rPr>
              <a:t>Anobaith</a:t>
            </a:r>
            <a:endParaRPr lang="en-US" sz="6000" dirty="0">
              <a:solidFill>
                <a:schemeClr val="accent6">
                  <a:lumMod val="50000"/>
                </a:schemeClr>
              </a:solidFill>
            </a:endParaRPr>
          </a:p>
        </p:txBody>
      </p:sp>
      <p:pic>
        <p:nvPicPr>
          <p:cNvPr id="4" name="Picture 3">
            <a:extLst>
              <a:ext uri="{FF2B5EF4-FFF2-40B4-BE49-F238E27FC236}">
                <a16:creationId xmlns:a16="http://schemas.microsoft.com/office/drawing/2014/main" id="{E9109BBE-7CD2-2572-EADF-5ABA507C9BE6}"/>
              </a:ext>
            </a:extLst>
          </p:cNvPr>
          <p:cNvPicPr>
            <a:picLocks noChangeAspect="1"/>
          </p:cNvPicPr>
          <p:nvPr/>
        </p:nvPicPr>
        <p:blipFill>
          <a:blip r:embed="rId2"/>
          <a:stretch>
            <a:fillRect/>
          </a:stretch>
        </p:blipFill>
        <p:spPr>
          <a:xfrm>
            <a:off x="10240652" y="5274129"/>
            <a:ext cx="1771733" cy="1506991"/>
          </a:xfrm>
          <a:prstGeom prst="rect">
            <a:avLst/>
          </a:prstGeom>
        </p:spPr>
      </p:pic>
      <p:pic>
        <p:nvPicPr>
          <p:cNvPr id="3" name="Content Placeholder 2" descr="Picture">
            <a:extLst>
              <a:ext uri="{FF2B5EF4-FFF2-40B4-BE49-F238E27FC236}">
                <a16:creationId xmlns:a16="http://schemas.microsoft.com/office/drawing/2014/main" id="{E3A176AE-43D7-EFF3-2A3B-B1A941AD55C7}"/>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3276367" y="2581812"/>
            <a:ext cx="5639265" cy="36501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539959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CFCAAF-F07B-FCE6-31B1-353A17A56B0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B0E9CAF-47D3-62DE-BF86-AD790231E6F4}"/>
              </a:ext>
            </a:extLst>
          </p:cNvPr>
          <p:cNvSpPr>
            <a:spLocks noGrp="1"/>
          </p:cNvSpPr>
          <p:nvPr>
            <p:ph idx="1"/>
          </p:nvPr>
        </p:nvSpPr>
        <p:spPr>
          <a:xfrm>
            <a:off x="691243" y="1121909"/>
            <a:ext cx="11947072" cy="4351338"/>
          </a:xfrm>
        </p:spPr>
        <p:txBody>
          <a:bodyPr>
            <a:noAutofit/>
          </a:bodyPr>
          <a:lstStyle/>
          <a:p>
            <a:pPr marL="0" indent="0" defTabSz="986400">
              <a:lnSpc>
                <a:spcPct val="150000"/>
              </a:lnSpc>
              <a:spcBef>
                <a:spcPts val="0"/>
              </a:spcBef>
              <a:buNone/>
            </a:pPr>
            <a:r>
              <a:rPr lang="cy-GB" sz="4000" b="1" dirty="0">
                <a:solidFill>
                  <a:schemeClr val="accent6">
                    <a:lumMod val="50000"/>
                  </a:schemeClr>
                </a:solidFill>
              </a:rPr>
              <a:t>Arweinydd 1</a:t>
            </a:r>
            <a:r>
              <a:rPr lang="cy-GB" sz="4000" dirty="0"/>
              <a:t>:</a:t>
            </a:r>
            <a:r>
              <a:rPr lang="cy-GB" sz="4000" b="1" dirty="0"/>
              <a:t>	</a:t>
            </a:r>
            <a:r>
              <a:rPr lang="cy-GB" sz="4000" dirty="0"/>
              <a:t>Kele Jisus nobueze,</a:t>
            </a:r>
          </a:p>
          <a:p>
            <a:pPr marL="0" marR="3225165" indent="0" defTabSz="986400">
              <a:lnSpc>
                <a:spcPct val="150000"/>
              </a:lnSpc>
              <a:spcBef>
                <a:spcPts val="0"/>
              </a:spcBef>
              <a:buNone/>
            </a:pPr>
            <a:r>
              <a:rPr lang="cy-GB" sz="4000" b="1" kern="50" spc="-20" dirty="0">
                <a:solidFill>
                  <a:schemeClr val="accent6">
                    <a:lumMod val="50000"/>
                  </a:schemeClr>
                </a:solidFill>
                <a:effectLst/>
                <a:ea typeface="Aptos" panose="020B0004020202020204" pitchFamily="34" charset="0"/>
                <a:cs typeface="Times New Roman" panose="02020603050405020304" pitchFamily="18" charset="0"/>
              </a:rPr>
              <a:t>Pawb</a:t>
            </a:r>
            <a:r>
              <a:rPr lang="cy-GB" sz="4000" kern="50" spc="-20" dirty="0">
                <a:solidFill>
                  <a:srgbClr val="000000"/>
                </a:solidFill>
                <a:effectLst/>
                <a:ea typeface="Aptos" panose="020B0004020202020204" pitchFamily="34" charset="0"/>
                <a:cs typeface="Times New Roman" panose="02020603050405020304" pitchFamily="18" charset="0"/>
              </a:rPr>
              <a:t>:</a:t>
            </a:r>
            <a:r>
              <a:rPr lang="cy-GB" sz="4000" b="1" kern="50" dirty="0">
                <a:solidFill>
                  <a:srgbClr val="000000"/>
                </a:solidFill>
                <a:effectLst/>
                <a:ea typeface="Aptos" panose="020B0004020202020204" pitchFamily="34" charset="0"/>
                <a:cs typeface="Times New Roman" panose="02020603050405020304" pitchFamily="18" charset="0"/>
              </a:rPr>
              <a:t>			Kele</a:t>
            </a:r>
            <a:r>
              <a:rPr lang="cy-GB" sz="4000" b="1" kern="50" spc="-55" dirty="0">
                <a:solidFill>
                  <a:srgbClr val="000000"/>
                </a:solidFill>
                <a:effectLst/>
                <a:ea typeface="Aptos" panose="020B0004020202020204" pitchFamily="34" charset="0"/>
                <a:cs typeface="Times New Roman" panose="02020603050405020304" pitchFamily="18" charset="0"/>
              </a:rPr>
              <a:t> </a:t>
            </a:r>
            <a:r>
              <a:rPr lang="cy-GB" sz="4000" b="1" kern="50" dirty="0">
                <a:solidFill>
                  <a:srgbClr val="000000"/>
                </a:solidFill>
                <a:effectLst/>
                <a:ea typeface="Aptos" panose="020B0004020202020204" pitchFamily="34" charset="0"/>
                <a:cs typeface="Times New Roman" panose="02020603050405020304" pitchFamily="18" charset="0"/>
              </a:rPr>
              <a:t>Jisus nobueze</a:t>
            </a:r>
            <a:r>
              <a:rPr lang="cy-GB" sz="4000" b="1" kern="50" spc="-55" dirty="0">
                <a:solidFill>
                  <a:srgbClr val="000000"/>
                </a:solidFill>
                <a:effectLst/>
                <a:ea typeface="Aptos" panose="020B0004020202020204" pitchFamily="34" charset="0"/>
                <a:cs typeface="Times New Roman" panose="02020603050405020304" pitchFamily="18" charset="0"/>
              </a:rPr>
              <a:t>,</a:t>
            </a:r>
            <a:endParaRPr lang="en-GB" sz="4000" kern="100" dirty="0">
              <a:effectLst/>
              <a:ea typeface="Aptos" panose="020B0004020202020204" pitchFamily="34" charset="0"/>
              <a:cs typeface="Times New Roman" panose="02020603050405020304" pitchFamily="18" charset="0"/>
            </a:endParaRPr>
          </a:p>
          <a:p>
            <a:pPr marL="0" marR="3225165" defTabSz="986400">
              <a:lnSpc>
                <a:spcPct val="150000"/>
              </a:lnSpc>
              <a:spcBef>
                <a:spcPts val="0"/>
              </a:spcBef>
              <a:buNone/>
              <a:tabLst>
                <a:tab pos="630555" algn="l"/>
              </a:tabLst>
            </a:pPr>
            <a:r>
              <a:rPr lang="cy-GB" sz="4000" b="1" kern="50" dirty="0">
                <a:solidFill>
                  <a:schemeClr val="accent6">
                    <a:lumMod val="50000"/>
                  </a:schemeClr>
                </a:solidFill>
                <a:effectLst/>
                <a:ea typeface="Aptos" panose="020B0004020202020204" pitchFamily="34" charset="0"/>
                <a:cs typeface="Times New Roman" panose="02020603050405020304" pitchFamily="18" charset="0"/>
              </a:rPr>
              <a:t>Arweinydd 1</a:t>
            </a:r>
            <a:r>
              <a:rPr lang="cy-GB" sz="4000" kern="50" dirty="0">
                <a:solidFill>
                  <a:srgbClr val="000000"/>
                </a:solidFill>
                <a:effectLst/>
                <a:ea typeface="Aptos" panose="020B0004020202020204" pitchFamily="34" charset="0"/>
                <a:cs typeface="Times New Roman" panose="02020603050405020304" pitchFamily="18" charset="0"/>
              </a:rPr>
              <a:t>:</a:t>
            </a:r>
            <a:r>
              <a:rPr lang="cy-GB" sz="4000" b="1" kern="50" dirty="0">
                <a:solidFill>
                  <a:srgbClr val="000000"/>
                </a:solidFill>
                <a:effectLst/>
                <a:ea typeface="Aptos" panose="020B0004020202020204" pitchFamily="34" charset="0"/>
                <a:cs typeface="Times New Roman" panose="02020603050405020304" pitchFamily="18" charset="0"/>
              </a:rPr>
              <a:t>	</a:t>
            </a:r>
            <a:r>
              <a:rPr lang="cy-GB" sz="4000" kern="50" dirty="0">
                <a:solidFill>
                  <a:srgbClr val="000000"/>
                </a:solidFill>
                <a:effectLst/>
                <a:ea typeface="Aptos" panose="020B0004020202020204" pitchFamily="34" charset="0"/>
                <a:cs typeface="Times New Roman" panose="02020603050405020304" pitchFamily="18" charset="0"/>
              </a:rPr>
              <a:t>Jisus I di nma.</a:t>
            </a:r>
            <a:endParaRPr lang="en-GB" sz="4000" kern="100" dirty="0">
              <a:effectLst/>
              <a:ea typeface="Aptos" panose="020B0004020202020204" pitchFamily="34" charset="0"/>
              <a:cs typeface="Times New Roman" panose="02020603050405020304" pitchFamily="18" charset="0"/>
            </a:endParaRPr>
          </a:p>
          <a:p>
            <a:pPr marL="0" defTabSz="986400">
              <a:lnSpc>
                <a:spcPct val="150000"/>
              </a:lnSpc>
              <a:spcBef>
                <a:spcPts val="0"/>
              </a:spcBef>
              <a:buNone/>
              <a:tabLst>
                <a:tab pos="737870" algn="l"/>
              </a:tabLst>
            </a:pPr>
            <a:r>
              <a:rPr lang="cy-GB" sz="4000" b="1" kern="50" spc="-20" dirty="0">
                <a:solidFill>
                  <a:schemeClr val="accent6">
                    <a:lumMod val="50000"/>
                  </a:schemeClr>
                </a:solidFill>
                <a:effectLst/>
                <a:ea typeface="Aptos" panose="020B0004020202020204" pitchFamily="34" charset="0"/>
                <a:cs typeface="Times New Roman" panose="02020603050405020304" pitchFamily="18" charset="0"/>
              </a:rPr>
              <a:t>Pawb</a:t>
            </a:r>
            <a:r>
              <a:rPr lang="cy-GB" sz="4000" kern="50" spc="-20" dirty="0">
                <a:solidFill>
                  <a:srgbClr val="000000"/>
                </a:solidFill>
                <a:effectLst/>
                <a:ea typeface="Aptos" panose="020B0004020202020204" pitchFamily="34" charset="0"/>
                <a:cs typeface="Times New Roman" panose="02020603050405020304" pitchFamily="18" charset="0"/>
              </a:rPr>
              <a:t>:</a:t>
            </a:r>
            <a:r>
              <a:rPr lang="cy-GB" sz="4000" b="1" kern="50" dirty="0">
                <a:solidFill>
                  <a:srgbClr val="000000"/>
                </a:solidFill>
                <a:effectLst/>
                <a:ea typeface="Aptos" panose="020B0004020202020204" pitchFamily="34" charset="0"/>
                <a:cs typeface="Times New Roman" panose="02020603050405020304" pitchFamily="18" charset="0"/>
              </a:rPr>
              <a:t>			Jisus</a:t>
            </a:r>
            <a:r>
              <a:rPr lang="cy-GB" sz="4000" b="1" kern="50" spc="-10" dirty="0">
                <a:solidFill>
                  <a:srgbClr val="000000"/>
                </a:solidFill>
                <a:effectLst/>
                <a:ea typeface="Aptos" panose="020B0004020202020204" pitchFamily="34" charset="0"/>
                <a:cs typeface="Times New Roman" panose="02020603050405020304" pitchFamily="18" charset="0"/>
              </a:rPr>
              <a:t> </a:t>
            </a:r>
            <a:r>
              <a:rPr lang="cy-GB" sz="4000" b="1" kern="50" dirty="0">
                <a:solidFill>
                  <a:srgbClr val="000000"/>
                </a:solidFill>
                <a:effectLst/>
                <a:ea typeface="Aptos" panose="020B0004020202020204" pitchFamily="34" charset="0"/>
                <a:cs typeface="Times New Roman" panose="02020603050405020304" pitchFamily="18" charset="0"/>
              </a:rPr>
              <a:t>I di </a:t>
            </a:r>
            <a:r>
              <a:rPr lang="cy-GB" sz="4000" b="1" kern="50" spc="-20" dirty="0">
                <a:solidFill>
                  <a:srgbClr val="000000"/>
                </a:solidFill>
                <a:effectLst/>
                <a:ea typeface="Aptos" panose="020B0004020202020204" pitchFamily="34" charset="0"/>
                <a:cs typeface="Times New Roman" panose="02020603050405020304" pitchFamily="18" charset="0"/>
              </a:rPr>
              <a:t>nma.</a:t>
            </a:r>
            <a:endParaRPr lang="en-GB" sz="4000" kern="100" dirty="0">
              <a:effectLst/>
              <a:ea typeface="Aptos" panose="020B0004020202020204" pitchFamily="34" charset="0"/>
              <a:cs typeface="Times New Roman" panose="02020603050405020304" pitchFamily="18" charset="0"/>
            </a:endParaRPr>
          </a:p>
          <a:p>
            <a:pPr marL="0" indent="0">
              <a:buNone/>
            </a:pPr>
            <a:endParaRPr lang="en-GB" sz="4000" dirty="0"/>
          </a:p>
        </p:txBody>
      </p:sp>
      <p:pic>
        <p:nvPicPr>
          <p:cNvPr id="4" name="Picture 3">
            <a:extLst>
              <a:ext uri="{FF2B5EF4-FFF2-40B4-BE49-F238E27FC236}">
                <a16:creationId xmlns:a16="http://schemas.microsoft.com/office/drawing/2014/main" id="{5D69AD96-6097-C410-5F72-F74385EDEC6F}"/>
              </a:ext>
            </a:extLst>
          </p:cNvPr>
          <p:cNvPicPr>
            <a:picLocks noChangeAspect="1"/>
          </p:cNvPicPr>
          <p:nvPr/>
        </p:nvPicPr>
        <p:blipFill>
          <a:blip r:embed="rId2"/>
          <a:stretch>
            <a:fillRect/>
          </a:stretch>
        </p:blipFill>
        <p:spPr>
          <a:xfrm>
            <a:off x="9584441" y="4297363"/>
            <a:ext cx="2209800" cy="1879600"/>
          </a:xfrm>
          <a:prstGeom prst="rect">
            <a:avLst/>
          </a:prstGeom>
        </p:spPr>
      </p:pic>
    </p:spTree>
    <p:extLst>
      <p:ext uri="{BB962C8B-B14F-4D97-AF65-F5344CB8AC3E}">
        <p14:creationId xmlns:p14="http://schemas.microsoft.com/office/powerpoint/2010/main" val="158304674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F04776-7B12-010E-DCC8-ACAF7FEA9F8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CC20BF4-3065-2955-8835-F781D520FCED}"/>
              </a:ext>
            </a:extLst>
          </p:cNvPr>
          <p:cNvSpPr>
            <a:spLocks noGrp="1"/>
          </p:cNvSpPr>
          <p:nvPr>
            <p:ph type="title"/>
          </p:nvPr>
        </p:nvSpPr>
        <p:spPr>
          <a:xfrm>
            <a:off x="838200" y="408214"/>
            <a:ext cx="10515600" cy="1325563"/>
          </a:xfrm>
        </p:spPr>
        <p:txBody>
          <a:bodyPr>
            <a:normAutofit/>
          </a:bodyPr>
          <a:lstStyle/>
          <a:p>
            <a:pPr algn="ctr"/>
            <a:r>
              <a:rPr lang="en-US" sz="6000" dirty="0" err="1">
                <a:solidFill>
                  <a:schemeClr val="accent6">
                    <a:lumMod val="50000"/>
                  </a:schemeClr>
                </a:solidFill>
              </a:rPr>
              <a:t>Gweddïau</a:t>
            </a:r>
            <a:endParaRPr lang="en-US" sz="6000" dirty="0">
              <a:solidFill>
                <a:schemeClr val="accent6">
                  <a:lumMod val="50000"/>
                </a:schemeClr>
              </a:solidFill>
            </a:endParaRPr>
          </a:p>
        </p:txBody>
      </p:sp>
      <p:pic>
        <p:nvPicPr>
          <p:cNvPr id="4" name="Picture 3">
            <a:extLst>
              <a:ext uri="{FF2B5EF4-FFF2-40B4-BE49-F238E27FC236}">
                <a16:creationId xmlns:a16="http://schemas.microsoft.com/office/drawing/2014/main" id="{8FB4002C-F476-B1DF-65F2-15A8AFF1BE66}"/>
              </a:ext>
            </a:extLst>
          </p:cNvPr>
          <p:cNvPicPr>
            <a:picLocks noChangeAspect="1"/>
          </p:cNvPicPr>
          <p:nvPr/>
        </p:nvPicPr>
        <p:blipFill>
          <a:blip r:embed="rId2"/>
          <a:stretch>
            <a:fillRect/>
          </a:stretch>
        </p:blipFill>
        <p:spPr>
          <a:xfrm>
            <a:off x="10240652" y="5274129"/>
            <a:ext cx="1771733" cy="1506991"/>
          </a:xfrm>
          <a:prstGeom prst="rect">
            <a:avLst/>
          </a:prstGeom>
        </p:spPr>
      </p:pic>
      <p:pic>
        <p:nvPicPr>
          <p:cNvPr id="3" name="Picture 2">
            <a:extLst>
              <a:ext uri="{FF2B5EF4-FFF2-40B4-BE49-F238E27FC236}">
                <a16:creationId xmlns:a16="http://schemas.microsoft.com/office/drawing/2014/main" id="{BAF27873-C8C2-490B-86D3-7F0FD3DA9EFA}"/>
              </a:ext>
            </a:extLst>
          </p:cNvPr>
          <p:cNvPicPr>
            <a:picLocks noChangeAspect="1"/>
          </p:cNvPicPr>
          <p:nvPr/>
        </p:nvPicPr>
        <p:blipFill>
          <a:blip r:embed="rId3"/>
          <a:stretch>
            <a:fillRect/>
          </a:stretch>
        </p:blipFill>
        <p:spPr>
          <a:xfrm>
            <a:off x="4606925" y="2031558"/>
            <a:ext cx="2978150" cy="2978150"/>
          </a:xfrm>
          <a:prstGeom prst="rect">
            <a:avLst/>
          </a:prstGeom>
        </p:spPr>
      </p:pic>
    </p:spTree>
    <p:extLst>
      <p:ext uri="{BB962C8B-B14F-4D97-AF65-F5344CB8AC3E}">
        <p14:creationId xmlns:p14="http://schemas.microsoft.com/office/powerpoint/2010/main" val="419931527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9D8357-D407-BA1E-9C1D-3898F69513FF}"/>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E915A132-B5F1-31BC-46F7-2AE2F5297703}"/>
              </a:ext>
            </a:extLst>
          </p:cNvPr>
          <p:cNvPicPr>
            <a:picLocks noChangeAspect="1"/>
          </p:cNvPicPr>
          <p:nvPr/>
        </p:nvPicPr>
        <p:blipFill>
          <a:blip r:embed="rId2"/>
          <a:stretch>
            <a:fillRect/>
          </a:stretch>
        </p:blipFill>
        <p:spPr>
          <a:xfrm>
            <a:off x="10240652" y="5274129"/>
            <a:ext cx="1771733" cy="1506991"/>
          </a:xfrm>
          <a:prstGeom prst="rect">
            <a:avLst/>
          </a:prstGeom>
        </p:spPr>
      </p:pic>
      <p:sp>
        <p:nvSpPr>
          <p:cNvPr id="5" name="Content Placeholder 4">
            <a:extLst>
              <a:ext uri="{FF2B5EF4-FFF2-40B4-BE49-F238E27FC236}">
                <a16:creationId xmlns:a16="http://schemas.microsoft.com/office/drawing/2014/main" id="{BA6173D6-9D78-6455-FF3D-F737BAECD0BE}"/>
              </a:ext>
            </a:extLst>
          </p:cNvPr>
          <p:cNvSpPr>
            <a:spLocks noGrp="1"/>
          </p:cNvSpPr>
          <p:nvPr>
            <p:ph idx="1"/>
          </p:nvPr>
        </p:nvSpPr>
        <p:spPr>
          <a:xfrm>
            <a:off x="838200" y="408214"/>
            <a:ext cx="10070432" cy="5768749"/>
          </a:xfrm>
        </p:spPr>
        <p:txBody>
          <a:bodyPr>
            <a:noAutofit/>
          </a:bodyPr>
          <a:lstStyle/>
          <a:p>
            <a:pPr marL="0" indent="0">
              <a:lnSpc>
                <a:spcPct val="100000"/>
              </a:lnSpc>
              <a:buNone/>
            </a:pPr>
            <a:r>
              <a:rPr lang="cy-GB" sz="3600" b="1" dirty="0">
                <a:solidFill>
                  <a:schemeClr val="accent6">
                    <a:lumMod val="50000"/>
                  </a:schemeClr>
                </a:solidFill>
              </a:rPr>
              <a:t>Arweinydd 1</a:t>
            </a:r>
            <a:r>
              <a:rPr lang="cy-GB" sz="3600" dirty="0"/>
              <a:t>:</a:t>
            </a:r>
            <a:r>
              <a:rPr lang="cy-GB" sz="3600" b="1" dirty="0"/>
              <a:t> </a:t>
            </a:r>
            <a:r>
              <a:rPr lang="cy-GB" sz="3600" dirty="0"/>
              <a:t>Dduw’r tlodion</a:t>
            </a:r>
            <a:r>
              <a:rPr lang="cy-GB" sz="3600" i="1" dirty="0"/>
              <a:t>, </a:t>
            </a:r>
            <a:r>
              <a:rPr lang="cy-GB" sz="3600" dirty="0"/>
              <a:t>codwn ein cri atat i helpu’r teuluoedd sy’n cael trafferth i ddiwallu eu hanghenion sylfaenol. Rhown ddiolch a mawl am ddyfalbarhad Blessing a Grace a phawb sy’n dal ati, hyd yn oed ar waetha’r amgylchiadau anoddaf.</a:t>
            </a:r>
            <a:endParaRPr lang="en-GB" sz="3600" dirty="0"/>
          </a:p>
          <a:p>
            <a:pPr marL="0" indent="0">
              <a:lnSpc>
                <a:spcPct val="100000"/>
              </a:lnSpc>
              <a:buNone/>
            </a:pPr>
            <a:endParaRPr lang="cy-GB" sz="2400" b="1" dirty="0"/>
          </a:p>
          <a:p>
            <a:pPr marL="0" indent="0">
              <a:lnSpc>
                <a:spcPct val="100000"/>
              </a:lnSpc>
              <a:buNone/>
            </a:pPr>
            <a:r>
              <a:rPr lang="cy-GB" sz="3800" b="1" dirty="0">
                <a:solidFill>
                  <a:schemeClr val="accent6">
                    <a:lumMod val="50000"/>
                  </a:schemeClr>
                </a:solidFill>
              </a:rPr>
              <a:t>Pawb</a:t>
            </a:r>
            <a:r>
              <a:rPr lang="cy-GB" sz="3800" dirty="0"/>
              <a:t>:</a:t>
            </a:r>
            <a:r>
              <a:rPr lang="cy-GB" sz="3800" b="1" dirty="0"/>
              <a:t> Dduw, Rhoddwr Bywyd, gofynnwn i ti barhau i nerthu a chysuro pawb sy’n flinedig o ganlyniad i feichiau bywyd ac arwain galonnau’r rhai all eu helpu.</a:t>
            </a:r>
            <a:endParaRPr lang="en-GB" sz="3800" dirty="0"/>
          </a:p>
          <a:p>
            <a:pPr marL="0" indent="0">
              <a:buNone/>
            </a:pPr>
            <a:endParaRPr lang="en-US" dirty="0"/>
          </a:p>
        </p:txBody>
      </p:sp>
      <p:pic>
        <p:nvPicPr>
          <p:cNvPr id="3" name="Picture 2">
            <a:extLst>
              <a:ext uri="{FF2B5EF4-FFF2-40B4-BE49-F238E27FC236}">
                <a16:creationId xmlns:a16="http://schemas.microsoft.com/office/drawing/2014/main" id="{7D195346-2A78-58D6-B7E1-B4AB89BDA52F}"/>
              </a:ext>
            </a:extLst>
          </p:cNvPr>
          <p:cNvPicPr>
            <a:picLocks noChangeAspect="1"/>
          </p:cNvPicPr>
          <p:nvPr/>
        </p:nvPicPr>
        <p:blipFill>
          <a:blip r:embed="rId3"/>
          <a:stretch>
            <a:fillRect/>
          </a:stretch>
        </p:blipFill>
        <p:spPr>
          <a:xfrm>
            <a:off x="10927203" y="408214"/>
            <a:ext cx="1085182" cy="1085182"/>
          </a:xfrm>
          <a:prstGeom prst="rect">
            <a:avLst/>
          </a:prstGeom>
        </p:spPr>
      </p:pic>
    </p:spTree>
    <p:extLst>
      <p:ext uri="{BB962C8B-B14F-4D97-AF65-F5344CB8AC3E}">
        <p14:creationId xmlns:p14="http://schemas.microsoft.com/office/powerpoint/2010/main" val="140200453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A1AE1A-5A36-5439-4BBA-4D04AB1AC43C}"/>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A3ECE5AF-BCDE-22C5-0297-413F4094A159}"/>
              </a:ext>
            </a:extLst>
          </p:cNvPr>
          <p:cNvPicPr>
            <a:picLocks noChangeAspect="1"/>
          </p:cNvPicPr>
          <p:nvPr/>
        </p:nvPicPr>
        <p:blipFill>
          <a:blip r:embed="rId2"/>
          <a:stretch>
            <a:fillRect/>
          </a:stretch>
        </p:blipFill>
        <p:spPr>
          <a:xfrm>
            <a:off x="10240652" y="5274129"/>
            <a:ext cx="1771733" cy="1506991"/>
          </a:xfrm>
          <a:prstGeom prst="rect">
            <a:avLst/>
          </a:prstGeom>
        </p:spPr>
      </p:pic>
      <p:sp>
        <p:nvSpPr>
          <p:cNvPr id="5" name="Content Placeholder 4">
            <a:extLst>
              <a:ext uri="{FF2B5EF4-FFF2-40B4-BE49-F238E27FC236}">
                <a16:creationId xmlns:a16="http://schemas.microsoft.com/office/drawing/2014/main" id="{9EDE096F-9CBB-D18B-8FE0-7FDE1BE8943F}"/>
              </a:ext>
            </a:extLst>
          </p:cNvPr>
          <p:cNvSpPr>
            <a:spLocks noGrp="1"/>
          </p:cNvSpPr>
          <p:nvPr>
            <p:ph idx="1"/>
          </p:nvPr>
        </p:nvSpPr>
        <p:spPr>
          <a:xfrm>
            <a:off x="610918" y="542256"/>
            <a:ext cx="10057082" cy="5891487"/>
          </a:xfrm>
        </p:spPr>
        <p:txBody>
          <a:bodyPr>
            <a:noAutofit/>
          </a:bodyPr>
          <a:lstStyle/>
          <a:p>
            <a:pPr marL="0" indent="0">
              <a:buNone/>
            </a:pPr>
            <a:r>
              <a:rPr lang="cy-GB" sz="3600" b="1" dirty="0">
                <a:solidFill>
                  <a:schemeClr val="accent6">
                    <a:lumMod val="50000"/>
                  </a:schemeClr>
                </a:solidFill>
              </a:rPr>
              <a:t>Arweinydd 1</a:t>
            </a:r>
            <a:r>
              <a:rPr lang="cy-GB" sz="3600" dirty="0"/>
              <a:t>:</a:t>
            </a:r>
            <a:r>
              <a:rPr lang="cy-GB" sz="3600" b="1" dirty="0"/>
              <a:t> </a:t>
            </a:r>
            <a:r>
              <a:rPr lang="cy-GB" sz="3600" dirty="0"/>
              <a:t>Iesu graslon, iachäwr tosturiol, cyflwynwn ger dy fron y rhai sy’n byw ag iechyd meddwl gwael, a wneir yn waeth yn aml gan dlodi, straen a bywyd bob dydd. Cerdda wrth eu hymyl a dangos iddynt fod yna werth anfesuradwy i’w bywydau. Helpa ni i greu cymdeithasau sy’n parchu pawb ac yn gofalu amdanynt.</a:t>
            </a:r>
            <a:endParaRPr lang="en-GB" sz="3600" dirty="0"/>
          </a:p>
          <a:p>
            <a:pPr marL="0" indent="0">
              <a:buNone/>
            </a:pPr>
            <a:r>
              <a:rPr lang="cy-GB" sz="3800" b="1" dirty="0">
                <a:solidFill>
                  <a:schemeClr val="accent6">
                    <a:lumMod val="50000"/>
                  </a:schemeClr>
                </a:solidFill>
              </a:rPr>
              <a:t>Pawb</a:t>
            </a:r>
            <a:r>
              <a:rPr lang="cy-GB" sz="3800" dirty="0"/>
              <a:t>:</a:t>
            </a:r>
            <a:r>
              <a:rPr lang="cy-GB" sz="3800" b="1" dirty="0"/>
              <a:t>	Iesu graslon, gelwaist arnom i ddod atat gyda’r holl feichiau sy’n pwyso arnom. Dyma ni! Helpa ni i roi ein holl ofalon i ti gan ysgafnhau ein beichiau.</a:t>
            </a:r>
            <a:r>
              <a:rPr lang="cy-GB" sz="3800" i="1" dirty="0"/>
              <a:t> </a:t>
            </a:r>
            <a:endParaRPr lang="en-GB" sz="3800" dirty="0"/>
          </a:p>
          <a:p>
            <a:pPr marL="0" indent="0">
              <a:buNone/>
            </a:pPr>
            <a:endParaRPr lang="en-US" dirty="0"/>
          </a:p>
        </p:txBody>
      </p:sp>
      <p:pic>
        <p:nvPicPr>
          <p:cNvPr id="7" name="Picture 6">
            <a:extLst>
              <a:ext uri="{FF2B5EF4-FFF2-40B4-BE49-F238E27FC236}">
                <a16:creationId xmlns:a16="http://schemas.microsoft.com/office/drawing/2014/main" id="{480E18A4-5B07-92FA-1B54-437C15EB2271}"/>
              </a:ext>
            </a:extLst>
          </p:cNvPr>
          <p:cNvPicPr>
            <a:picLocks noChangeAspect="1"/>
          </p:cNvPicPr>
          <p:nvPr/>
        </p:nvPicPr>
        <p:blipFill>
          <a:blip r:embed="rId3"/>
          <a:stretch>
            <a:fillRect/>
          </a:stretch>
        </p:blipFill>
        <p:spPr>
          <a:xfrm>
            <a:off x="10495900" y="424256"/>
            <a:ext cx="1085182" cy="1085182"/>
          </a:xfrm>
          <a:prstGeom prst="rect">
            <a:avLst/>
          </a:prstGeom>
        </p:spPr>
      </p:pic>
    </p:spTree>
    <p:extLst>
      <p:ext uri="{BB962C8B-B14F-4D97-AF65-F5344CB8AC3E}">
        <p14:creationId xmlns:p14="http://schemas.microsoft.com/office/powerpoint/2010/main" val="395326802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1AB828-5DD2-713C-7F10-A2264731E096}"/>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AFCEFB23-9E70-D62D-3705-31E16D2CB589}"/>
              </a:ext>
            </a:extLst>
          </p:cNvPr>
          <p:cNvPicPr>
            <a:picLocks noChangeAspect="1"/>
          </p:cNvPicPr>
          <p:nvPr/>
        </p:nvPicPr>
        <p:blipFill>
          <a:blip r:embed="rId2"/>
          <a:stretch>
            <a:fillRect/>
          </a:stretch>
        </p:blipFill>
        <p:spPr>
          <a:xfrm>
            <a:off x="10240652" y="5274129"/>
            <a:ext cx="1771733" cy="1506991"/>
          </a:xfrm>
          <a:prstGeom prst="rect">
            <a:avLst/>
          </a:prstGeom>
        </p:spPr>
      </p:pic>
      <p:sp>
        <p:nvSpPr>
          <p:cNvPr id="5" name="Content Placeholder 4">
            <a:extLst>
              <a:ext uri="{FF2B5EF4-FFF2-40B4-BE49-F238E27FC236}">
                <a16:creationId xmlns:a16="http://schemas.microsoft.com/office/drawing/2014/main" id="{3D8D11AD-781A-4C0B-5736-17451824D1B4}"/>
              </a:ext>
            </a:extLst>
          </p:cNvPr>
          <p:cNvSpPr>
            <a:spLocks noGrp="1"/>
          </p:cNvSpPr>
          <p:nvPr>
            <p:ph idx="1"/>
          </p:nvPr>
        </p:nvSpPr>
        <p:spPr>
          <a:xfrm>
            <a:off x="660308" y="368683"/>
            <a:ext cx="10217504" cy="6203734"/>
          </a:xfrm>
        </p:spPr>
        <p:txBody>
          <a:bodyPr>
            <a:noAutofit/>
          </a:bodyPr>
          <a:lstStyle/>
          <a:p>
            <a:pPr marL="0" indent="0">
              <a:lnSpc>
                <a:spcPct val="100000"/>
              </a:lnSpc>
              <a:spcBef>
                <a:spcPts val="0"/>
              </a:spcBef>
              <a:buNone/>
            </a:pPr>
            <a:r>
              <a:rPr lang="cy-GB" sz="3600" b="1" dirty="0">
                <a:solidFill>
                  <a:schemeClr val="accent6">
                    <a:lumMod val="50000"/>
                  </a:schemeClr>
                </a:solidFill>
              </a:rPr>
              <a:t>Arweinydd 3</a:t>
            </a:r>
            <a:r>
              <a:rPr lang="cy-GB" sz="3600" dirty="0"/>
              <a:t>:</a:t>
            </a:r>
            <a:r>
              <a:rPr lang="cy-GB" sz="3600" b="1" dirty="0"/>
              <a:t> </a:t>
            </a:r>
            <a:r>
              <a:rPr lang="cy-GB" sz="3600" dirty="0"/>
              <a:t>Ysbryd Glân, bydd yn Gysurwr i ni mewn amserau anodd. Rho i ni’r ffydd i ddal ati, hyd yn oed pan fydd y daith yn edrych yn amhosib. Pan fyddwn yn methu gweld y ffordd ymlaen, arwain ni.</a:t>
            </a:r>
          </a:p>
          <a:p>
            <a:pPr marL="0" indent="0">
              <a:lnSpc>
                <a:spcPct val="100000"/>
              </a:lnSpc>
              <a:spcBef>
                <a:spcPts val="0"/>
              </a:spcBef>
              <a:buNone/>
            </a:pPr>
            <a:endParaRPr lang="en-GB" sz="2400" dirty="0"/>
          </a:p>
          <a:p>
            <a:pPr marL="0" indent="0">
              <a:lnSpc>
                <a:spcPct val="100000"/>
              </a:lnSpc>
              <a:spcBef>
                <a:spcPts val="0"/>
              </a:spcBef>
              <a:buNone/>
            </a:pPr>
            <a:r>
              <a:rPr lang="cy-GB" sz="3800" b="1" dirty="0">
                <a:solidFill>
                  <a:schemeClr val="accent6">
                    <a:lumMod val="50000"/>
                  </a:schemeClr>
                </a:solidFill>
              </a:rPr>
              <a:t>Pawb</a:t>
            </a:r>
            <a:r>
              <a:rPr lang="cy-GB" sz="3800" dirty="0"/>
              <a:t>:</a:t>
            </a:r>
            <a:r>
              <a:rPr lang="cy-GB" sz="3800" b="1" dirty="0"/>
              <a:t> 	Helpa ni i fod yn oleuni i eraill, gan rannu gobaith ac estyn llaw lle bynnag y gallwn. Rydym yn ymddiried yn d’addewid na fyddi byth yn ein gadael nac yn ein gwrthod. Amen.</a:t>
            </a:r>
            <a:endParaRPr lang="en-GB" sz="3800" dirty="0"/>
          </a:p>
          <a:p>
            <a:pPr marL="0" indent="0">
              <a:buNone/>
            </a:pPr>
            <a:endParaRPr lang="en-US" dirty="0"/>
          </a:p>
        </p:txBody>
      </p:sp>
      <p:pic>
        <p:nvPicPr>
          <p:cNvPr id="2" name="Picture 1">
            <a:extLst>
              <a:ext uri="{FF2B5EF4-FFF2-40B4-BE49-F238E27FC236}">
                <a16:creationId xmlns:a16="http://schemas.microsoft.com/office/drawing/2014/main" id="{B3D77C1B-319B-4BD3-4774-02CF4213B3FE}"/>
              </a:ext>
            </a:extLst>
          </p:cNvPr>
          <p:cNvPicPr>
            <a:picLocks noChangeAspect="1"/>
          </p:cNvPicPr>
          <p:nvPr/>
        </p:nvPicPr>
        <p:blipFill>
          <a:blip r:embed="rId3"/>
          <a:stretch>
            <a:fillRect/>
          </a:stretch>
        </p:blipFill>
        <p:spPr>
          <a:xfrm>
            <a:off x="10877812" y="285583"/>
            <a:ext cx="1085182" cy="1085182"/>
          </a:xfrm>
          <a:prstGeom prst="rect">
            <a:avLst/>
          </a:prstGeom>
        </p:spPr>
      </p:pic>
    </p:spTree>
    <p:extLst>
      <p:ext uri="{BB962C8B-B14F-4D97-AF65-F5344CB8AC3E}">
        <p14:creationId xmlns:p14="http://schemas.microsoft.com/office/powerpoint/2010/main" val="270479404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9289B8-63D1-8A9E-4229-D21F7AF255CA}"/>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DE932A5E-FD2C-80E9-6680-8E4F4CD32C4C}"/>
              </a:ext>
            </a:extLst>
          </p:cNvPr>
          <p:cNvPicPr>
            <a:picLocks noChangeAspect="1"/>
          </p:cNvPicPr>
          <p:nvPr/>
        </p:nvPicPr>
        <p:blipFill>
          <a:blip r:embed="rId2"/>
          <a:stretch>
            <a:fillRect/>
          </a:stretch>
        </p:blipFill>
        <p:spPr>
          <a:xfrm>
            <a:off x="10829262" y="5351009"/>
            <a:ext cx="1275824" cy="1085183"/>
          </a:xfrm>
          <a:prstGeom prst="rect">
            <a:avLst/>
          </a:prstGeom>
        </p:spPr>
      </p:pic>
      <p:sp>
        <p:nvSpPr>
          <p:cNvPr id="5" name="Content Placeholder 4">
            <a:extLst>
              <a:ext uri="{FF2B5EF4-FFF2-40B4-BE49-F238E27FC236}">
                <a16:creationId xmlns:a16="http://schemas.microsoft.com/office/drawing/2014/main" id="{C6473E4C-026D-EC5C-969D-F4D7E332262C}"/>
              </a:ext>
            </a:extLst>
          </p:cNvPr>
          <p:cNvSpPr>
            <a:spLocks noGrp="1"/>
          </p:cNvSpPr>
          <p:nvPr>
            <p:ph idx="1"/>
          </p:nvPr>
        </p:nvSpPr>
        <p:spPr>
          <a:xfrm>
            <a:off x="450496" y="288891"/>
            <a:ext cx="9960829" cy="6147301"/>
          </a:xfrm>
        </p:spPr>
        <p:txBody>
          <a:bodyPr>
            <a:noAutofit/>
          </a:bodyPr>
          <a:lstStyle/>
          <a:p>
            <a:pPr marL="0" indent="0">
              <a:buNone/>
            </a:pPr>
            <a:r>
              <a:rPr lang="cy-GB" sz="4000" b="1" dirty="0">
                <a:solidFill>
                  <a:schemeClr val="accent6">
                    <a:lumMod val="50000"/>
                  </a:schemeClr>
                </a:solidFill>
              </a:rPr>
              <a:t>Chioma, Beatrice, Jato a Blessing </a:t>
            </a:r>
            <a:br>
              <a:rPr lang="cy-GB" sz="4000" b="1" dirty="0">
                <a:solidFill>
                  <a:schemeClr val="accent6">
                    <a:lumMod val="50000"/>
                  </a:schemeClr>
                </a:solidFill>
              </a:rPr>
            </a:br>
            <a:r>
              <a:rPr lang="cy-GB" sz="4000" b="1" dirty="0">
                <a:solidFill>
                  <a:schemeClr val="accent6">
                    <a:lumMod val="50000"/>
                  </a:schemeClr>
                </a:solidFill>
              </a:rPr>
              <a:t>gyda’i gilydd: </a:t>
            </a:r>
            <a:endParaRPr lang="en-GB" sz="4000" dirty="0">
              <a:solidFill>
                <a:schemeClr val="accent6">
                  <a:lumMod val="50000"/>
                </a:schemeClr>
              </a:solidFill>
            </a:endParaRPr>
          </a:p>
          <a:p>
            <a:pPr marL="0" indent="0">
              <a:lnSpc>
                <a:spcPct val="100000"/>
              </a:lnSpc>
              <a:buNone/>
            </a:pPr>
            <a:r>
              <a:rPr lang="cy-GB" sz="4000" dirty="0"/>
              <a:t>Dyma ein tystiolaeth: ein bod yn profi ffyddlondeb Duw, hyd yn oed yn ein hanawsterau. Efallai fod gennym feichiau, ond nid ydym wedi ein llorio. Daliwn ati i weithio, i obeithio, i weddïo dros y Nigeria y gwyddom sy’n bosib.</a:t>
            </a:r>
            <a:endParaRPr lang="en-GB" sz="4000" dirty="0"/>
          </a:p>
          <a:p>
            <a:pPr marL="0" indent="0">
              <a:buNone/>
            </a:pPr>
            <a:endParaRPr lang="en-US" dirty="0"/>
          </a:p>
        </p:txBody>
      </p:sp>
      <p:pic>
        <p:nvPicPr>
          <p:cNvPr id="2" name="Picture 1">
            <a:extLst>
              <a:ext uri="{FF2B5EF4-FFF2-40B4-BE49-F238E27FC236}">
                <a16:creationId xmlns:a16="http://schemas.microsoft.com/office/drawing/2014/main" id="{785EBE89-5CF3-26FD-C670-8DA2894F9AF7}"/>
              </a:ext>
            </a:extLst>
          </p:cNvPr>
          <p:cNvPicPr>
            <a:picLocks noChangeAspect="1"/>
          </p:cNvPicPr>
          <p:nvPr/>
        </p:nvPicPr>
        <p:blipFill>
          <a:blip r:embed="rId3"/>
          <a:stretch>
            <a:fillRect/>
          </a:stretch>
        </p:blipFill>
        <p:spPr>
          <a:xfrm>
            <a:off x="10828338" y="166101"/>
            <a:ext cx="1085183" cy="1085183"/>
          </a:xfrm>
          <a:prstGeom prst="rect">
            <a:avLst/>
          </a:prstGeom>
        </p:spPr>
      </p:pic>
    </p:spTree>
    <p:extLst>
      <p:ext uri="{BB962C8B-B14F-4D97-AF65-F5344CB8AC3E}">
        <p14:creationId xmlns:p14="http://schemas.microsoft.com/office/powerpoint/2010/main" val="10527941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669144-CBF2-85DA-F04E-11ACDB3B82DF}"/>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F3EE4AFB-963D-B973-F5BA-DB7F5BFE57DC}"/>
              </a:ext>
            </a:extLst>
          </p:cNvPr>
          <p:cNvPicPr>
            <a:picLocks noChangeAspect="1"/>
          </p:cNvPicPr>
          <p:nvPr/>
        </p:nvPicPr>
        <p:blipFill>
          <a:blip r:embed="rId2"/>
          <a:stretch>
            <a:fillRect/>
          </a:stretch>
        </p:blipFill>
        <p:spPr>
          <a:xfrm>
            <a:off x="10829262" y="5351009"/>
            <a:ext cx="1275824" cy="1085183"/>
          </a:xfrm>
          <a:prstGeom prst="rect">
            <a:avLst/>
          </a:prstGeom>
        </p:spPr>
      </p:pic>
      <p:sp>
        <p:nvSpPr>
          <p:cNvPr id="5" name="Content Placeholder 4">
            <a:extLst>
              <a:ext uri="{FF2B5EF4-FFF2-40B4-BE49-F238E27FC236}">
                <a16:creationId xmlns:a16="http://schemas.microsoft.com/office/drawing/2014/main" id="{3397F3DB-D3D7-6275-FB57-20F8929DC5E5}"/>
              </a:ext>
            </a:extLst>
          </p:cNvPr>
          <p:cNvSpPr>
            <a:spLocks noGrp="1"/>
          </p:cNvSpPr>
          <p:nvPr>
            <p:ph idx="1"/>
          </p:nvPr>
        </p:nvSpPr>
        <p:spPr>
          <a:xfrm>
            <a:off x="514665" y="641817"/>
            <a:ext cx="9976872" cy="5245635"/>
          </a:xfrm>
        </p:spPr>
        <p:txBody>
          <a:bodyPr>
            <a:noAutofit/>
          </a:bodyPr>
          <a:lstStyle/>
          <a:p>
            <a:pPr marL="0" indent="0">
              <a:lnSpc>
                <a:spcPct val="100000"/>
              </a:lnSpc>
              <a:buNone/>
            </a:pPr>
            <a:r>
              <a:rPr lang="cy-GB" sz="4000" b="1" dirty="0">
                <a:solidFill>
                  <a:schemeClr val="accent6">
                    <a:lumMod val="50000"/>
                  </a:schemeClr>
                </a:solidFill>
              </a:rPr>
              <a:t>Pawb</a:t>
            </a:r>
            <a:r>
              <a:rPr lang="cy-GB" sz="4000" dirty="0"/>
              <a:t>:</a:t>
            </a:r>
            <a:r>
              <a:rPr lang="cy-GB" sz="4000" b="1" dirty="0"/>
              <a:t>	</a:t>
            </a:r>
            <a:br>
              <a:rPr lang="cy-GB" sz="4000" b="1" dirty="0"/>
            </a:br>
            <a:r>
              <a:rPr lang="cy-GB" sz="4000" b="1" dirty="0"/>
              <a:t>Dyma ein tystiolaeth: ein bod yn profi ffyddlondeb Duw, hyd yn oed yn ein hanawsterau. </a:t>
            </a:r>
            <a:br>
              <a:rPr lang="cy-GB" sz="4000" b="1" dirty="0"/>
            </a:br>
            <a:r>
              <a:rPr lang="cy-GB" sz="4000" b="1" dirty="0"/>
              <a:t>Efallai fod gennym feichiau, ond nid ydym wedi ein llorio. </a:t>
            </a:r>
            <a:br>
              <a:rPr lang="cy-GB" sz="4000" b="1" dirty="0"/>
            </a:br>
            <a:r>
              <a:rPr lang="cy-GB" sz="4000" b="1" dirty="0"/>
              <a:t>Daliwn ati i weithio, i obeithio, i weddïo dros y byd y gwyddom sy’n bosib.</a:t>
            </a:r>
            <a:endParaRPr lang="en-GB" sz="4000" dirty="0"/>
          </a:p>
          <a:p>
            <a:pPr marL="0" indent="0">
              <a:buNone/>
            </a:pPr>
            <a:endParaRPr lang="en-US" dirty="0"/>
          </a:p>
        </p:txBody>
      </p:sp>
      <p:pic>
        <p:nvPicPr>
          <p:cNvPr id="2" name="Picture 1">
            <a:extLst>
              <a:ext uri="{FF2B5EF4-FFF2-40B4-BE49-F238E27FC236}">
                <a16:creationId xmlns:a16="http://schemas.microsoft.com/office/drawing/2014/main" id="{73804030-324D-BF03-C899-5369C793C0A9}"/>
              </a:ext>
            </a:extLst>
          </p:cNvPr>
          <p:cNvPicPr>
            <a:picLocks noChangeAspect="1"/>
          </p:cNvPicPr>
          <p:nvPr/>
        </p:nvPicPr>
        <p:blipFill>
          <a:blip r:embed="rId3"/>
          <a:stretch>
            <a:fillRect/>
          </a:stretch>
        </p:blipFill>
        <p:spPr>
          <a:xfrm>
            <a:off x="10828338" y="166101"/>
            <a:ext cx="1085183" cy="1085183"/>
          </a:xfrm>
          <a:prstGeom prst="rect">
            <a:avLst/>
          </a:prstGeom>
        </p:spPr>
      </p:pic>
    </p:spTree>
    <p:extLst>
      <p:ext uri="{BB962C8B-B14F-4D97-AF65-F5344CB8AC3E}">
        <p14:creationId xmlns:p14="http://schemas.microsoft.com/office/powerpoint/2010/main" val="2477342406"/>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BBF728-6266-0C9E-7646-40557D1A566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F42B919-5B85-1F84-5638-09A13B5E5869}"/>
              </a:ext>
            </a:extLst>
          </p:cNvPr>
          <p:cNvSpPr>
            <a:spLocks noGrp="1"/>
          </p:cNvSpPr>
          <p:nvPr>
            <p:ph type="title"/>
          </p:nvPr>
        </p:nvSpPr>
        <p:spPr>
          <a:xfrm>
            <a:off x="531051" y="882317"/>
            <a:ext cx="11129897" cy="5369898"/>
          </a:xfrm>
        </p:spPr>
        <p:txBody>
          <a:bodyPr>
            <a:normAutofit fontScale="90000"/>
          </a:bodyPr>
          <a:lstStyle/>
          <a:p>
            <a:pPr algn="ctr"/>
            <a:r>
              <a:rPr lang="en-US" sz="6000" dirty="0" err="1">
                <a:solidFill>
                  <a:schemeClr val="accent6">
                    <a:lumMod val="50000"/>
                  </a:schemeClr>
                </a:solidFill>
              </a:rPr>
              <a:t>Casgliad</a:t>
            </a:r>
            <a:br>
              <a:rPr lang="en-US" sz="6000" dirty="0">
                <a:solidFill>
                  <a:schemeClr val="accent6">
                    <a:lumMod val="50000"/>
                  </a:schemeClr>
                </a:solidFill>
              </a:rPr>
            </a:br>
            <a:br>
              <a:rPr lang="en-US" sz="6000" dirty="0">
                <a:solidFill>
                  <a:schemeClr val="accent6">
                    <a:lumMod val="50000"/>
                  </a:schemeClr>
                </a:solidFill>
              </a:rPr>
            </a:br>
            <a:r>
              <a:rPr lang="en-US" sz="6000" dirty="0" err="1">
                <a:solidFill>
                  <a:schemeClr val="accent6">
                    <a:lumMod val="50000"/>
                  </a:schemeClr>
                </a:solidFill>
              </a:rPr>
              <a:t>i</a:t>
            </a:r>
            <a:r>
              <a:rPr lang="en-US" sz="6000" dirty="0">
                <a:solidFill>
                  <a:schemeClr val="accent6">
                    <a:lumMod val="50000"/>
                  </a:schemeClr>
                </a:solidFill>
              </a:rPr>
              <a:t> </a:t>
            </a:r>
            <a:r>
              <a:rPr lang="en-US" sz="6000" dirty="0" err="1">
                <a:solidFill>
                  <a:schemeClr val="accent6">
                    <a:lumMod val="50000"/>
                  </a:schemeClr>
                </a:solidFill>
              </a:rPr>
              <a:t>gefnogi</a:t>
            </a:r>
            <a:r>
              <a:rPr lang="en-US" sz="6000" dirty="0">
                <a:solidFill>
                  <a:schemeClr val="accent6">
                    <a:lumMod val="50000"/>
                  </a:schemeClr>
                </a:solidFill>
              </a:rPr>
              <a:t> </a:t>
            </a:r>
            <a:r>
              <a:rPr lang="en-US" sz="6000" dirty="0" err="1">
                <a:solidFill>
                  <a:schemeClr val="accent6">
                    <a:lumMod val="50000"/>
                  </a:schemeClr>
                </a:solidFill>
              </a:rPr>
              <a:t>gweinidogaeth</a:t>
            </a:r>
            <a:br>
              <a:rPr lang="en-US" sz="6000" dirty="0">
                <a:solidFill>
                  <a:schemeClr val="accent6">
                    <a:lumMod val="50000"/>
                  </a:schemeClr>
                </a:solidFill>
              </a:rPr>
            </a:br>
            <a:br>
              <a:rPr lang="en-US" sz="6000" dirty="0">
                <a:solidFill>
                  <a:schemeClr val="accent6">
                    <a:lumMod val="50000"/>
                  </a:schemeClr>
                </a:solidFill>
              </a:rPr>
            </a:br>
            <a:r>
              <a:rPr lang="en-US" sz="6000" dirty="0" err="1">
                <a:solidFill>
                  <a:schemeClr val="accent6">
                    <a:lumMod val="50000"/>
                  </a:schemeClr>
                </a:solidFill>
              </a:rPr>
              <a:t>Dydd</a:t>
            </a:r>
            <a:r>
              <a:rPr lang="en-US" sz="6000" dirty="0">
                <a:solidFill>
                  <a:schemeClr val="accent6">
                    <a:lumMod val="50000"/>
                  </a:schemeClr>
                </a:solidFill>
              </a:rPr>
              <a:t> </a:t>
            </a:r>
            <a:r>
              <a:rPr lang="en-US" sz="6000" dirty="0" err="1">
                <a:solidFill>
                  <a:schemeClr val="accent6">
                    <a:lumMod val="50000"/>
                  </a:schemeClr>
                </a:solidFill>
              </a:rPr>
              <a:t>Gweddi’r</a:t>
            </a:r>
            <a:r>
              <a:rPr lang="en-US" sz="6000" dirty="0">
                <a:solidFill>
                  <a:schemeClr val="accent6">
                    <a:lumMod val="50000"/>
                  </a:schemeClr>
                </a:solidFill>
              </a:rPr>
              <a:t> </a:t>
            </a:r>
            <a:r>
              <a:rPr lang="en-US" sz="6000" dirty="0" err="1">
                <a:solidFill>
                  <a:schemeClr val="accent6">
                    <a:lumMod val="50000"/>
                  </a:schemeClr>
                </a:solidFill>
              </a:rPr>
              <a:t>Byd</a:t>
            </a:r>
            <a:br>
              <a:rPr lang="en-US" sz="6000" dirty="0">
                <a:solidFill>
                  <a:schemeClr val="accent6">
                    <a:lumMod val="50000"/>
                  </a:schemeClr>
                </a:solidFill>
              </a:rPr>
            </a:br>
            <a:br>
              <a:rPr lang="en-US" sz="6000" dirty="0">
                <a:solidFill>
                  <a:schemeClr val="accent6">
                    <a:lumMod val="50000"/>
                  </a:schemeClr>
                </a:solidFill>
              </a:rPr>
            </a:br>
            <a:endParaRPr lang="en-US" sz="6000" dirty="0">
              <a:solidFill>
                <a:schemeClr val="accent6">
                  <a:lumMod val="50000"/>
                </a:schemeClr>
              </a:solidFill>
            </a:endParaRPr>
          </a:p>
        </p:txBody>
      </p:sp>
      <p:pic>
        <p:nvPicPr>
          <p:cNvPr id="4" name="Picture 3">
            <a:extLst>
              <a:ext uri="{FF2B5EF4-FFF2-40B4-BE49-F238E27FC236}">
                <a16:creationId xmlns:a16="http://schemas.microsoft.com/office/drawing/2014/main" id="{2561951F-EB6B-E2B5-1DFB-6C60B93DADA8}"/>
              </a:ext>
            </a:extLst>
          </p:cNvPr>
          <p:cNvPicPr>
            <a:picLocks noChangeAspect="1"/>
          </p:cNvPicPr>
          <p:nvPr/>
        </p:nvPicPr>
        <p:blipFill>
          <a:blip r:embed="rId2"/>
          <a:stretch>
            <a:fillRect/>
          </a:stretch>
        </p:blipFill>
        <p:spPr>
          <a:xfrm>
            <a:off x="10240652" y="5274129"/>
            <a:ext cx="1771733" cy="1506991"/>
          </a:xfrm>
          <a:prstGeom prst="rect">
            <a:avLst/>
          </a:prstGeom>
        </p:spPr>
      </p:pic>
    </p:spTree>
    <p:extLst>
      <p:ext uri="{BB962C8B-B14F-4D97-AF65-F5344CB8AC3E}">
        <p14:creationId xmlns:p14="http://schemas.microsoft.com/office/powerpoint/2010/main" val="3737128617"/>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6D7DB1-74D1-79E8-A36E-47D00FAEFAD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2B2FF2F-32B5-DA27-F59A-62A835552E18}"/>
              </a:ext>
            </a:extLst>
          </p:cNvPr>
          <p:cNvSpPr>
            <a:spLocks noGrp="1"/>
          </p:cNvSpPr>
          <p:nvPr>
            <p:ph type="title"/>
          </p:nvPr>
        </p:nvSpPr>
        <p:spPr>
          <a:xfrm>
            <a:off x="838200" y="681037"/>
            <a:ext cx="10515600" cy="1325563"/>
          </a:xfrm>
        </p:spPr>
        <p:txBody>
          <a:bodyPr>
            <a:normAutofit/>
          </a:bodyPr>
          <a:lstStyle/>
          <a:p>
            <a:r>
              <a:rPr lang="en-US" sz="6000" dirty="0" err="1">
                <a:solidFill>
                  <a:schemeClr val="accent6">
                    <a:lumMod val="50000"/>
                  </a:schemeClr>
                </a:solidFill>
              </a:rPr>
              <a:t>Emyn</a:t>
            </a:r>
            <a:r>
              <a:rPr lang="en-US" sz="6000" dirty="0">
                <a:solidFill>
                  <a:schemeClr val="accent6">
                    <a:lumMod val="50000"/>
                  </a:schemeClr>
                </a:solidFill>
              </a:rPr>
              <a:t> ‘Yn </a:t>
            </a:r>
            <a:r>
              <a:rPr lang="en-US" sz="6000" dirty="0" err="1">
                <a:solidFill>
                  <a:schemeClr val="accent6">
                    <a:lumMod val="50000"/>
                  </a:schemeClr>
                </a:solidFill>
              </a:rPr>
              <a:t>gymaint</a:t>
            </a:r>
            <a:r>
              <a:rPr lang="en-US" sz="6000" dirty="0">
                <a:solidFill>
                  <a:schemeClr val="accent6">
                    <a:lumMod val="50000"/>
                  </a:schemeClr>
                </a:solidFill>
              </a:rPr>
              <a:t> </a:t>
            </a:r>
            <a:r>
              <a:rPr lang="en-US" sz="6000" dirty="0" err="1">
                <a:solidFill>
                  <a:schemeClr val="accent6">
                    <a:lumMod val="50000"/>
                  </a:schemeClr>
                </a:solidFill>
              </a:rPr>
              <a:t>iti</a:t>
            </a:r>
            <a:r>
              <a:rPr lang="en-US" sz="6000" dirty="0">
                <a:solidFill>
                  <a:schemeClr val="accent6">
                    <a:lumMod val="50000"/>
                  </a:schemeClr>
                </a:solidFill>
              </a:rPr>
              <a:t> gofio ...’</a:t>
            </a:r>
          </a:p>
        </p:txBody>
      </p:sp>
      <p:pic>
        <p:nvPicPr>
          <p:cNvPr id="4" name="Picture 3">
            <a:extLst>
              <a:ext uri="{FF2B5EF4-FFF2-40B4-BE49-F238E27FC236}">
                <a16:creationId xmlns:a16="http://schemas.microsoft.com/office/drawing/2014/main" id="{0D299649-DB6A-9664-9A9C-EB5814E28453}"/>
              </a:ext>
            </a:extLst>
          </p:cNvPr>
          <p:cNvPicPr>
            <a:picLocks noChangeAspect="1"/>
          </p:cNvPicPr>
          <p:nvPr/>
        </p:nvPicPr>
        <p:blipFill>
          <a:blip r:embed="rId2"/>
          <a:stretch>
            <a:fillRect/>
          </a:stretch>
        </p:blipFill>
        <p:spPr>
          <a:xfrm>
            <a:off x="10240652" y="5274129"/>
            <a:ext cx="1771733" cy="1506991"/>
          </a:xfrm>
          <a:prstGeom prst="rect">
            <a:avLst/>
          </a:prstGeom>
        </p:spPr>
      </p:pic>
    </p:spTree>
    <p:extLst>
      <p:ext uri="{BB962C8B-B14F-4D97-AF65-F5344CB8AC3E}">
        <p14:creationId xmlns:p14="http://schemas.microsoft.com/office/powerpoint/2010/main" val="329546745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164738-6772-5169-2B6C-2BC33CED172A}"/>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3E45B52E-6311-94BC-78D3-699174952B13}"/>
              </a:ext>
            </a:extLst>
          </p:cNvPr>
          <p:cNvPicPr>
            <a:picLocks noChangeAspect="1"/>
          </p:cNvPicPr>
          <p:nvPr/>
        </p:nvPicPr>
        <p:blipFill>
          <a:blip r:embed="rId2"/>
          <a:stretch>
            <a:fillRect/>
          </a:stretch>
        </p:blipFill>
        <p:spPr>
          <a:xfrm>
            <a:off x="10240652" y="5274129"/>
            <a:ext cx="1771733" cy="1506991"/>
          </a:xfrm>
          <a:prstGeom prst="rect">
            <a:avLst/>
          </a:prstGeom>
        </p:spPr>
      </p:pic>
      <p:sp>
        <p:nvSpPr>
          <p:cNvPr id="5" name="Content Placeholder 4">
            <a:extLst>
              <a:ext uri="{FF2B5EF4-FFF2-40B4-BE49-F238E27FC236}">
                <a16:creationId xmlns:a16="http://schemas.microsoft.com/office/drawing/2014/main" id="{45C5CAD6-EF9E-9D1F-5963-EC93EDF134DC}"/>
              </a:ext>
            </a:extLst>
          </p:cNvPr>
          <p:cNvSpPr>
            <a:spLocks noGrp="1"/>
          </p:cNvSpPr>
          <p:nvPr>
            <p:ph idx="1"/>
          </p:nvPr>
        </p:nvSpPr>
        <p:spPr>
          <a:xfrm>
            <a:off x="610918" y="702677"/>
            <a:ext cx="10515600" cy="4351338"/>
          </a:xfrm>
        </p:spPr>
        <p:txBody>
          <a:bodyPr/>
          <a:lstStyle/>
          <a:p>
            <a:pPr marL="0" indent="0">
              <a:lnSpc>
                <a:spcPct val="100000"/>
              </a:lnSpc>
              <a:buNone/>
            </a:pPr>
            <a:r>
              <a:rPr lang="cy-GB" sz="4000" dirty="0"/>
              <a:t>Yn gymaint iti gofio un o’r rhain</a:t>
            </a:r>
            <a:br>
              <a:rPr lang="cy-GB" sz="4000" dirty="0"/>
            </a:br>
            <a:r>
              <a:rPr lang="cy-GB" sz="4000" dirty="0"/>
              <a:t>a rhannu’n hael dy grystyn gyda’r tlawd,</a:t>
            </a:r>
            <a:br>
              <a:rPr lang="cy-GB" sz="4000" dirty="0"/>
            </a:br>
            <a:r>
              <a:rPr lang="cy-GB" sz="4000" dirty="0"/>
              <a:t>a chynnig llaw i’r gwan oedd gynt ar lawr </a:t>
            </a:r>
            <a:br>
              <a:rPr lang="cy-GB" sz="4000" dirty="0"/>
            </a:br>
            <a:r>
              <a:rPr lang="cy-GB" sz="4000" dirty="0"/>
              <a:t>a’i arddel ef yn gyfaill ac yn frawd,</a:t>
            </a:r>
            <a:br>
              <a:rPr lang="cy-GB" sz="4000" dirty="0"/>
            </a:br>
            <a:r>
              <a:rPr lang="cy-GB" sz="4000" dirty="0"/>
              <a:t>fe’i gwnaethost, do, i’r Un sy’n Arglwydd nef,</a:t>
            </a:r>
            <a:br>
              <a:rPr lang="cy-GB" sz="4000" dirty="0"/>
            </a:br>
            <a:r>
              <a:rPr lang="cy-GB" sz="4000" dirty="0"/>
              <a:t>a phrofi wnei o rin ei fendith ef.</a:t>
            </a:r>
            <a:endParaRPr lang="en-GB" sz="4000" dirty="0"/>
          </a:p>
          <a:p>
            <a:pPr marL="0" indent="0">
              <a:buNone/>
            </a:pPr>
            <a:endParaRPr lang="en-US" dirty="0"/>
          </a:p>
        </p:txBody>
      </p:sp>
    </p:spTree>
    <p:extLst>
      <p:ext uri="{BB962C8B-B14F-4D97-AF65-F5344CB8AC3E}">
        <p14:creationId xmlns:p14="http://schemas.microsoft.com/office/powerpoint/2010/main" val="1725562996"/>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44AD5A-BCB2-77FB-5F37-A0996D72E686}"/>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1CCB4A85-E618-8B06-5F30-39C0E127F67D}"/>
              </a:ext>
            </a:extLst>
          </p:cNvPr>
          <p:cNvPicPr>
            <a:picLocks noChangeAspect="1"/>
          </p:cNvPicPr>
          <p:nvPr/>
        </p:nvPicPr>
        <p:blipFill>
          <a:blip r:embed="rId2"/>
          <a:stretch>
            <a:fillRect/>
          </a:stretch>
        </p:blipFill>
        <p:spPr>
          <a:xfrm>
            <a:off x="10240652" y="5274129"/>
            <a:ext cx="1771733" cy="1506991"/>
          </a:xfrm>
          <a:prstGeom prst="rect">
            <a:avLst/>
          </a:prstGeom>
        </p:spPr>
      </p:pic>
      <p:sp>
        <p:nvSpPr>
          <p:cNvPr id="5" name="Content Placeholder 4">
            <a:extLst>
              <a:ext uri="{FF2B5EF4-FFF2-40B4-BE49-F238E27FC236}">
                <a16:creationId xmlns:a16="http://schemas.microsoft.com/office/drawing/2014/main" id="{D7DB0C27-42A4-578F-25AC-5A33F37642F9}"/>
              </a:ext>
            </a:extLst>
          </p:cNvPr>
          <p:cNvSpPr>
            <a:spLocks noGrp="1"/>
          </p:cNvSpPr>
          <p:nvPr>
            <p:ph idx="1"/>
          </p:nvPr>
        </p:nvSpPr>
        <p:spPr>
          <a:xfrm>
            <a:off x="610918" y="702677"/>
            <a:ext cx="10515600" cy="4351338"/>
          </a:xfrm>
        </p:spPr>
        <p:txBody>
          <a:bodyPr/>
          <a:lstStyle/>
          <a:p>
            <a:pPr marL="0" indent="0" hangingPunct="0">
              <a:lnSpc>
                <a:spcPct val="100000"/>
              </a:lnSpc>
              <a:buNone/>
            </a:pPr>
            <a:r>
              <a:rPr lang="cy-GB" sz="4000" dirty="0"/>
              <a:t>Yn gymaint iti estyn llaw i’th god</a:t>
            </a:r>
            <a:br>
              <a:rPr lang="cy-GB" sz="4000" dirty="0"/>
            </a:br>
            <a:r>
              <a:rPr lang="cy-GB" sz="4000" dirty="0"/>
              <a:t>a noddi’r gwaith a wneir mewn estron wlad </a:t>
            </a:r>
            <a:br>
              <a:rPr lang="cy-GB" sz="4000" dirty="0"/>
            </a:br>
            <a:r>
              <a:rPr lang="cy-GB" sz="4000" dirty="0"/>
              <a:t>i wella cyflwr ac i adfer nerth,</a:t>
            </a:r>
            <a:br>
              <a:rPr lang="cy-GB" sz="4000" dirty="0"/>
            </a:br>
            <a:r>
              <a:rPr lang="cy-GB" sz="4000" dirty="0"/>
              <a:t>a dwyn y gobaith am gael gwir iachâd, </a:t>
            </a:r>
            <a:br>
              <a:rPr lang="cy-GB" sz="4000" dirty="0"/>
            </a:br>
            <a:r>
              <a:rPr lang="cy-GB" sz="4000" dirty="0"/>
              <a:t>fe’i gwnaethost, do, i’r Un sy’n Arglwydd nef, </a:t>
            </a:r>
            <a:br>
              <a:rPr lang="cy-GB" sz="4000" dirty="0"/>
            </a:br>
            <a:r>
              <a:rPr lang="cy-GB" sz="4000" dirty="0"/>
              <a:t>a phrofi wnei o rin ei fendith ef.</a:t>
            </a:r>
            <a:endParaRPr lang="en-GB" sz="4000" dirty="0"/>
          </a:p>
          <a:p>
            <a:pPr marL="0" indent="0">
              <a:buNone/>
            </a:pPr>
            <a:endParaRPr lang="en-US" dirty="0"/>
          </a:p>
        </p:txBody>
      </p:sp>
    </p:spTree>
    <p:extLst>
      <p:ext uri="{BB962C8B-B14F-4D97-AF65-F5344CB8AC3E}">
        <p14:creationId xmlns:p14="http://schemas.microsoft.com/office/powerpoint/2010/main" val="29181514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0BD9E1-571D-652F-3F36-E6A679331E2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F09067E-0130-5B78-E43B-E900C7B72DA8}"/>
              </a:ext>
            </a:extLst>
          </p:cNvPr>
          <p:cNvSpPr>
            <a:spLocks noGrp="1"/>
          </p:cNvSpPr>
          <p:nvPr>
            <p:ph idx="1"/>
          </p:nvPr>
        </p:nvSpPr>
        <p:spPr>
          <a:xfrm>
            <a:off x="659733" y="576191"/>
            <a:ext cx="8469085" cy="4351338"/>
          </a:xfrm>
        </p:spPr>
        <p:txBody>
          <a:bodyPr>
            <a:noAutofit/>
          </a:bodyPr>
          <a:lstStyle/>
          <a:p>
            <a:pPr marL="0" indent="0">
              <a:buNone/>
            </a:pPr>
            <a:r>
              <a:rPr lang="en-US" sz="4000" b="1" dirty="0" err="1">
                <a:solidFill>
                  <a:schemeClr val="accent6">
                    <a:lumMod val="50000"/>
                  </a:schemeClr>
                </a:solidFill>
              </a:rPr>
              <a:t>Pawb</a:t>
            </a:r>
            <a:r>
              <a:rPr lang="en-US" sz="4000" dirty="0"/>
              <a:t>:</a:t>
            </a:r>
          </a:p>
          <a:p>
            <a:pPr marL="0" indent="0">
              <a:buNone/>
            </a:pPr>
            <a:endParaRPr lang="en-US" sz="2400" dirty="0"/>
          </a:p>
          <a:p>
            <a:pPr marL="0" indent="0">
              <a:buNone/>
            </a:pPr>
            <a:r>
              <a:rPr lang="en-US" sz="4000" b="1" dirty="0" err="1"/>
              <a:t>Diolch</a:t>
            </a:r>
            <a:r>
              <a:rPr lang="en-US" sz="4000" b="1" dirty="0"/>
              <a:t> </a:t>
            </a:r>
            <a:r>
              <a:rPr lang="en-US" sz="4000" b="1" dirty="0" err="1"/>
              <a:t>iddo</a:t>
            </a:r>
            <a:r>
              <a:rPr lang="en-US" sz="4000" b="1" dirty="0"/>
              <a:t>, Brenin </a:t>
            </a:r>
            <a:r>
              <a:rPr lang="en-US" sz="4000" b="1" dirty="0" err="1"/>
              <a:t>yw</a:t>
            </a:r>
            <a:r>
              <a:rPr lang="en-US" sz="4000" b="1" dirty="0"/>
              <a:t>,</a:t>
            </a:r>
          </a:p>
          <a:p>
            <a:pPr marL="0" indent="0">
              <a:buNone/>
            </a:pPr>
            <a:r>
              <a:rPr lang="en-US" sz="4000" b="1" dirty="0" err="1"/>
              <a:t>Diolch</a:t>
            </a:r>
            <a:r>
              <a:rPr lang="en-US" sz="4000" b="1" dirty="0"/>
              <a:t> </a:t>
            </a:r>
            <a:r>
              <a:rPr lang="en-US" sz="4000" b="1" dirty="0" err="1"/>
              <a:t>iddo</a:t>
            </a:r>
            <a:r>
              <a:rPr lang="en-US" sz="4000" b="1" dirty="0"/>
              <a:t>, Brenin </a:t>
            </a:r>
            <a:r>
              <a:rPr lang="en-US" sz="4000" b="1" dirty="0" err="1"/>
              <a:t>yw</a:t>
            </a:r>
            <a:r>
              <a:rPr lang="en-US" sz="4000" b="1" dirty="0"/>
              <a:t>, </a:t>
            </a:r>
          </a:p>
          <a:p>
            <a:pPr marL="0" indent="0">
              <a:buNone/>
            </a:pPr>
            <a:r>
              <a:rPr lang="en-US" sz="4000" b="1" dirty="0" err="1"/>
              <a:t>Diolch</a:t>
            </a:r>
            <a:r>
              <a:rPr lang="en-US" sz="4000" b="1" dirty="0"/>
              <a:t>, </a:t>
            </a:r>
            <a:r>
              <a:rPr lang="en-US" sz="4000" b="1" dirty="0" err="1"/>
              <a:t>Iesu</a:t>
            </a:r>
            <a:r>
              <a:rPr lang="en-US" sz="4000" b="1" dirty="0"/>
              <a:t>, Brenin </a:t>
            </a:r>
            <a:r>
              <a:rPr lang="en-US" sz="4000" b="1" dirty="0" err="1"/>
              <a:t>wyt</a:t>
            </a:r>
            <a:r>
              <a:rPr lang="en-US" sz="4000" b="1" dirty="0"/>
              <a:t>,</a:t>
            </a:r>
          </a:p>
          <a:p>
            <a:pPr marL="0" indent="0">
              <a:buNone/>
            </a:pPr>
            <a:r>
              <a:rPr lang="en-US" sz="4000" b="1" dirty="0" err="1"/>
              <a:t>Iesu</a:t>
            </a:r>
            <a:r>
              <a:rPr lang="en-US" sz="4000" b="1" dirty="0"/>
              <a:t>, da </a:t>
            </a:r>
            <a:r>
              <a:rPr lang="en-US" sz="4000" b="1" dirty="0" err="1"/>
              <a:t>wyt</a:t>
            </a:r>
            <a:r>
              <a:rPr lang="en-US" sz="4000" b="1" dirty="0"/>
              <a:t> </a:t>
            </a:r>
            <a:r>
              <a:rPr lang="en-US" sz="4000" b="1" dirty="0" err="1"/>
              <a:t>ti</a:t>
            </a:r>
            <a:r>
              <a:rPr lang="en-US" sz="4000" b="1" dirty="0"/>
              <a:t>.</a:t>
            </a:r>
          </a:p>
          <a:p>
            <a:pPr marL="0" indent="0">
              <a:buNone/>
            </a:pPr>
            <a:endParaRPr lang="en-GB" sz="4000" dirty="0"/>
          </a:p>
        </p:txBody>
      </p:sp>
      <p:pic>
        <p:nvPicPr>
          <p:cNvPr id="4" name="Picture 3">
            <a:extLst>
              <a:ext uri="{FF2B5EF4-FFF2-40B4-BE49-F238E27FC236}">
                <a16:creationId xmlns:a16="http://schemas.microsoft.com/office/drawing/2014/main" id="{70D1320F-71A6-D144-B8AF-3E7E1AAB2D36}"/>
              </a:ext>
            </a:extLst>
          </p:cNvPr>
          <p:cNvPicPr>
            <a:picLocks noChangeAspect="1"/>
          </p:cNvPicPr>
          <p:nvPr/>
        </p:nvPicPr>
        <p:blipFill>
          <a:blip r:embed="rId2"/>
          <a:stretch>
            <a:fillRect/>
          </a:stretch>
        </p:blipFill>
        <p:spPr>
          <a:xfrm>
            <a:off x="9584441" y="4297363"/>
            <a:ext cx="2209800" cy="1879600"/>
          </a:xfrm>
          <a:prstGeom prst="rect">
            <a:avLst/>
          </a:prstGeom>
        </p:spPr>
      </p:pic>
    </p:spTree>
    <p:extLst>
      <p:ext uri="{BB962C8B-B14F-4D97-AF65-F5344CB8AC3E}">
        <p14:creationId xmlns:p14="http://schemas.microsoft.com/office/powerpoint/2010/main" val="3116050173"/>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79137C-4605-3C0D-DB62-B1EF8C4343A0}"/>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5EC468FC-ED1B-40D3-17F3-9C2EF2113F8D}"/>
              </a:ext>
            </a:extLst>
          </p:cNvPr>
          <p:cNvPicPr>
            <a:picLocks noChangeAspect="1"/>
          </p:cNvPicPr>
          <p:nvPr/>
        </p:nvPicPr>
        <p:blipFill>
          <a:blip r:embed="rId2"/>
          <a:stretch>
            <a:fillRect/>
          </a:stretch>
        </p:blipFill>
        <p:spPr>
          <a:xfrm>
            <a:off x="10240652" y="5274129"/>
            <a:ext cx="1771733" cy="1506991"/>
          </a:xfrm>
          <a:prstGeom prst="rect">
            <a:avLst/>
          </a:prstGeom>
        </p:spPr>
      </p:pic>
      <p:sp>
        <p:nvSpPr>
          <p:cNvPr id="5" name="Content Placeholder 4">
            <a:extLst>
              <a:ext uri="{FF2B5EF4-FFF2-40B4-BE49-F238E27FC236}">
                <a16:creationId xmlns:a16="http://schemas.microsoft.com/office/drawing/2014/main" id="{EA54ECC5-41B2-0F2B-24DE-D127CC86007C}"/>
              </a:ext>
            </a:extLst>
          </p:cNvPr>
          <p:cNvSpPr>
            <a:spLocks noGrp="1"/>
          </p:cNvSpPr>
          <p:nvPr>
            <p:ph idx="1"/>
          </p:nvPr>
        </p:nvSpPr>
        <p:spPr>
          <a:xfrm>
            <a:off x="610918" y="702677"/>
            <a:ext cx="10515600" cy="4351338"/>
          </a:xfrm>
        </p:spPr>
        <p:txBody>
          <a:bodyPr/>
          <a:lstStyle/>
          <a:p>
            <a:pPr marL="0" indent="0" hangingPunct="0">
              <a:lnSpc>
                <a:spcPct val="100000"/>
              </a:lnSpc>
              <a:buNone/>
            </a:pPr>
            <a:r>
              <a:rPr lang="cy-GB" sz="4000" dirty="0"/>
              <a:t>Yn gymaint iti gofio’r rhai mewn cell </a:t>
            </a:r>
            <a:br>
              <a:rPr lang="cy-GB" sz="4000" dirty="0"/>
            </a:br>
            <a:r>
              <a:rPr lang="cy-GB" sz="4000" dirty="0"/>
              <a:t>a rhannu dy gonsýrn i’r gwael eu stad,</a:t>
            </a:r>
            <a:br>
              <a:rPr lang="cy-GB" sz="4000" dirty="0"/>
            </a:br>
            <a:r>
              <a:rPr lang="cy-GB" sz="4000" dirty="0"/>
              <a:t>a throi ar dro i rannu’r cysur sydd</a:t>
            </a:r>
            <a:br>
              <a:rPr lang="cy-GB" sz="4000" dirty="0"/>
            </a:br>
            <a:r>
              <a:rPr lang="cy-GB" sz="4000" dirty="0"/>
              <a:t>gan sôn am Un sy’n gariad ac yn Dad;</a:t>
            </a:r>
            <a:br>
              <a:rPr lang="cy-GB" sz="4000" dirty="0"/>
            </a:br>
            <a:r>
              <a:rPr lang="cy-GB" sz="4000" dirty="0"/>
              <a:t>fe’i gwnaethost, do, i’r Un sy’n Arglwydd nef,</a:t>
            </a:r>
            <a:br>
              <a:rPr lang="cy-GB" sz="4000" dirty="0"/>
            </a:br>
            <a:r>
              <a:rPr lang="cy-GB" sz="4000" dirty="0"/>
              <a:t>a phrofi wnei o rin ei fendith ef.</a:t>
            </a:r>
          </a:p>
          <a:p>
            <a:pPr marL="0" indent="0" algn="r">
              <a:buNone/>
            </a:pPr>
            <a:r>
              <a:rPr lang="cy-GB" dirty="0"/>
              <a:t>PETER M. THOMAS</a:t>
            </a:r>
            <a:endParaRPr lang="en-GB" dirty="0"/>
          </a:p>
          <a:p>
            <a:pPr marL="0" indent="0">
              <a:buNone/>
            </a:pPr>
            <a:endParaRPr lang="en-US" dirty="0"/>
          </a:p>
        </p:txBody>
      </p:sp>
    </p:spTree>
    <p:extLst>
      <p:ext uri="{BB962C8B-B14F-4D97-AF65-F5344CB8AC3E}">
        <p14:creationId xmlns:p14="http://schemas.microsoft.com/office/powerpoint/2010/main" val="2105012126"/>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485C3F-4C96-7B03-CA55-8ED0C246A2E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476F619-9C7F-AE7B-AD26-DFA37F9B2E58}"/>
              </a:ext>
            </a:extLst>
          </p:cNvPr>
          <p:cNvSpPr>
            <a:spLocks noGrp="1"/>
          </p:cNvSpPr>
          <p:nvPr>
            <p:ph type="title"/>
          </p:nvPr>
        </p:nvSpPr>
        <p:spPr>
          <a:xfrm>
            <a:off x="838200" y="653883"/>
            <a:ext cx="10515600" cy="1325563"/>
          </a:xfrm>
        </p:spPr>
        <p:txBody>
          <a:bodyPr>
            <a:normAutofit/>
          </a:bodyPr>
          <a:lstStyle/>
          <a:p>
            <a:pPr algn="ctr"/>
            <a:r>
              <a:rPr lang="en-US" sz="6000" dirty="0" err="1">
                <a:solidFill>
                  <a:schemeClr val="accent6">
                    <a:lumMod val="50000"/>
                  </a:schemeClr>
                </a:solidFill>
              </a:rPr>
              <a:t>Galwad</a:t>
            </a:r>
            <a:r>
              <a:rPr lang="en-US" sz="6000" dirty="0">
                <a:solidFill>
                  <a:schemeClr val="accent6">
                    <a:lumMod val="50000"/>
                  </a:schemeClr>
                </a:solidFill>
              </a:rPr>
              <a:t> </a:t>
            </a:r>
            <a:r>
              <a:rPr lang="en-US" sz="6000" dirty="0" err="1">
                <a:solidFill>
                  <a:schemeClr val="accent6">
                    <a:lumMod val="50000"/>
                  </a:schemeClr>
                </a:solidFill>
              </a:rPr>
              <a:t>i</a:t>
            </a:r>
            <a:r>
              <a:rPr lang="en-US" sz="6000" dirty="0">
                <a:solidFill>
                  <a:schemeClr val="accent6">
                    <a:lumMod val="50000"/>
                  </a:schemeClr>
                </a:solidFill>
              </a:rPr>
              <a:t> </a:t>
            </a:r>
            <a:r>
              <a:rPr lang="en-US" sz="6000" dirty="0" err="1">
                <a:solidFill>
                  <a:schemeClr val="accent6">
                    <a:lumMod val="50000"/>
                  </a:schemeClr>
                </a:solidFill>
              </a:rPr>
              <a:t>Weithredu</a:t>
            </a:r>
            <a:endParaRPr lang="en-US" sz="6000" dirty="0">
              <a:solidFill>
                <a:schemeClr val="accent6">
                  <a:lumMod val="50000"/>
                </a:schemeClr>
              </a:solidFill>
            </a:endParaRPr>
          </a:p>
        </p:txBody>
      </p:sp>
      <p:pic>
        <p:nvPicPr>
          <p:cNvPr id="4" name="Picture 3">
            <a:extLst>
              <a:ext uri="{FF2B5EF4-FFF2-40B4-BE49-F238E27FC236}">
                <a16:creationId xmlns:a16="http://schemas.microsoft.com/office/drawing/2014/main" id="{FF12E833-9B95-8210-2936-87ECB9F68823}"/>
              </a:ext>
            </a:extLst>
          </p:cNvPr>
          <p:cNvPicPr>
            <a:picLocks noChangeAspect="1"/>
          </p:cNvPicPr>
          <p:nvPr/>
        </p:nvPicPr>
        <p:blipFill>
          <a:blip r:embed="rId2"/>
          <a:stretch>
            <a:fillRect/>
          </a:stretch>
        </p:blipFill>
        <p:spPr>
          <a:xfrm>
            <a:off x="10849536" y="5630779"/>
            <a:ext cx="1342464" cy="1141866"/>
          </a:xfrm>
          <a:prstGeom prst="rect">
            <a:avLst/>
          </a:prstGeom>
        </p:spPr>
      </p:pic>
    </p:spTree>
    <p:extLst>
      <p:ext uri="{BB962C8B-B14F-4D97-AF65-F5344CB8AC3E}">
        <p14:creationId xmlns:p14="http://schemas.microsoft.com/office/powerpoint/2010/main" val="3756256811"/>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FB7820-E35E-FB2F-18DE-BB7FB2D74D8B}"/>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6D7BFF70-3947-C387-8862-12B3A90E19BB}"/>
              </a:ext>
            </a:extLst>
          </p:cNvPr>
          <p:cNvPicPr>
            <a:picLocks noChangeAspect="1"/>
          </p:cNvPicPr>
          <p:nvPr/>
        </p:nvPicPr>
        <p:blipFill>
          <a:blip r:embed="rId2"/>
          <a:stretch>
            <a:fillRect/>
          </a:stretch>
        </p:blipFill>
        <p:spPr>
          <a:xfrm>
            <a:off x="10849536" y="5630779"/>
            <a:ext cx="1342464" cy="1141866"/>
          </a:xfrm>
          <a:prstGeom prst="rect">
            <a:avLst/>
          </a:prstGeom>
        </p:spPr>
      </p:pic>
      <p:sp>
        <p:nvSpPr>
          <p:cNvPr id="5" name="Content Placeholder 4">
            <a:extLst>
              <a:ext uri="{FF2B5EF4-FFF2-40B4-BE49-F238E27FC236}">
                <a16:creationId xmlns:a16="http://schemas.microsoft.com/office/drawing/2014/main" id="{E009F46B-EE6E-B503-94A7-C84809C4FC9E}"/>
              </a:ext>
            </a:extLst>
          </p:cNvPr>
          <p:cNvSpPr>
            <a:spLocks noGrp="1"/>
          </p:cNvSpPr>
          <p:nvPr>
            <p:ph idx="1"/>
          </p:nvPr>
        </p:nvSpPr>
        <p:spPr>
          <a:xfrm>
            <a:off x="581526" y="537296"/>
            <a:ext cx="10515601" cy="3954493"/>
          </a:xfrm>
        </p:spPr>
        <p:txBody>
          <a:bodyPr>
            <a:noAutofit/>
          </a:bodyPr>
          <a:lstStyle/>
          <a:p>
            <a:pPr marL="0" indent="0">
              <a:lnSpc>
                <a:spcPct val="100000"/>
              </a:lnSpc>
              <a:spcBef>
                <a:spcPts val="0"/>
              </a:spcBef>
              <a:buNone/>
            </a:pPr>
            <a:r>
              <a:rPr lang="cy-GB" sz="4000" b="1" dirty="0">
                <a:solidFill>
                  <a:schemeClr val="accent6">
                    <a:lumMod val="50000"/>
                  </a:schemeClr>
                </a:solidFill>
              </a:rPr>
              <a:t>Arweinydd 3</a:t>
            </a:r>
            <a:r>
              <a:rPr lang="cy-GB" sz="4000" dirty="0"/>
              <a:t>: 	</a:t>
            </a:r>
          </a:p>
          <a:p>
            <a:pPr marL="0" indent="0">
              <a:lnSpc>
                <a:spcPct val="100000"/>
              </a:lnSpc>
              <a:spcBef>
                <a:spcPts val="0"/>
              </a:spcBef>
              <a:buNone/>
            </a:pPr>
            <a:r>
              <a:rPr lang="cy-GB" sz="4000" dirty="0"/>
              <a:t>Gadewch i ni gadarnhau ein hymrwymiad i fod yn draed a dwylo i Grist mewn byd sy’n hiraethu am obaith a gorffwystra.</a:t>
            </a:r>
            <a:r>
              <a:rPr lang="en-GB" sz="4000" dirty="0"/>
              <a:t> </a:t>
            </a:r>
          </a:p>
          <a:p>
            <a:pPr marL="0" indent="0">
              <a:lnSpc>
                <a:spcPct val="100000"/>
              </a:lnSpc>
              <a:spcBef>
                <a:spcPts val="0"/>
              </a:spcBef>
              <a:buNone/>
            </a:pPr>
            <a:r>
              <a:rPr lang="cy-GB" sz="4000" dirty="0"/>
              <a:t>Ble allwn ni ganfod ein gobaith mewn byd </a:t>
            </a:r>
            <a:br>
              <a:rPr lang="cy-GB" sz="4000" dirty="0"/>
            </a:br>
            <a:r>
              <a:rPr lang="cy-GB" sz="4000" dirty="0"/>
              <a:t>o feichiau?</a:t>
            </a:r>
          </a:p>
          <a:p>
            <a:pPr marL="0" indent="0">
              <a:lnSpc>
                <a:spcPct val="100000"/>
              </a:lnSpc>
              <a:spcBef>
                <a:spcPts val="0"/>
              </a:spcBef>
              <a:buNone/>
            </a:pPr>
            <a:endParaRPr lang="en-GB" sz="2400" dirty="0"/>
          </a:p>
          <a:p>
            <a:pPr marL="0" indent="0">
              <a:lnSpc>
                <a:spcPct val="100000"/>
              </a:lnSpc>
              <a:spcBef>
                <a:spcPts val="0"/>
              </a:spcBef>
              <a:buNone/>
            </a:pPr>
            <a:r>
              <a:rPr lang="cy-GB" sz="4000" b="1" dirty="0">
                <a:solidFill>
                  <a:schemeClr val="accent6">
                    <a:lumMod val="50000"/>
                  </a:schemeClr>
                </a:solidFill>
              </a:rPr>
              <a:t>Pawb</a:t>
            </a:r>
            <a:r>
              <a:rPr lang="cy-GB" sz="4000" dirty="0"/>
              <a:t>:</a:t>
            </a:r>
            <a:r>
              <a:rPr lang="cy-GB" sz="4000" b="1" dirty="0"/>
              <a:t> 	</a:t>
            </a:r>
          </a:p>
          <a:p>
            <a:pPr marL="0" indent="0">
              <a:lnSpc>
                <a:spcPct val="100000"/>
              </a:lnSpc>
              <a:spcBef>
                <a:spcPts val="0"/>
              </a:spcBef>
              <a:buNone/>
            </a:pPr>
            <a:r>
              <a:rPr lang="cy-GB" sz="4000" b="1" dirty="0"/>
              <a:t>Yng Nghrist, sy’n cynnal ein beichiau i gyd.</a:t>
            </a:r>
            <a:endParaRPr lang="en-GB" sz="4000" dirty="0"/>
          </a:p>
          <a:p>
            <a:pPr marL="0" indent="0">
              <a:lnSpc>
                <a:spcPct val="100000"/>
              </a:lnSpc>
              <a:spcBef>
                <a:spcPts val="0"/>
              </a:spcBef>
              <a:buNone/>
            </a:pPr>
            <a:r>
              <a:rPr lang="cy-GB" sz="4000" b="1" dirty="0"/>
              <a:t> </a:t>
            </a:r>
            <a:endParaRPr lang="en-GB" sz="4000" dirty="0"/>
          </a:p>
          <a:p>
            <a:pPr marL="0" indent="0">
              <a:lnSpc>
                <a:spcPct val="120000"/>
              </a:lnSpc>
              <a:spcBef>
                <a:spcPts val="0"/>
              </a:spcBef>
              <a:buNone/>
            </a:pPr>
            <a:r>
              <a:rPr lang="cy-GB" sz="4200" b="1" dirty="0"/>
              <a:t> </a:t>
            </a:r>
            <a:endParaRPr lang="en-GB" sz="4200" dirty="0"/>
          </a:p>
          <a:p>
            <a:pPr marL="0" indent="0">
              <a:buNone/>
            </a:pPr>
            <a:endParaRPr lang="en-US" dirty="0"/>
          </a:p>
        </p:txBody>
      </p:sp>
    </p:spTree>
    <p:extLst>
      <p:ext uri="{BB962C8B-B14F-4D97-AF65-F5344CB8AC3E}">
        <p14:creationId xmlns:p14="http://schemas.microsoft.com/office/powerpoint/2010/main" val="1981957875"/>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3364E6-7C39-148A-88CC-B983C813EB07}"/>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05F4BBD3-B444-0C16-6CC0-B6F7EC0B8EB2}"/>
              </a:ext>
            </a:extLst>
          </p:cNvPr>
          <p:cNvPicPr>
            <a:picLocks noChangeAspect="1"/>
          </p:cNvPicPr>
          <p:nvPr/>
        </p:nvPicPr>
        <p:blipFill>
          <a:blip r:embed="rId2"/>
          <a:stretch>
            <a:fillRect/>
          </a:stretch>
        </p:blipFill>
        <p:spPr>
          <a:xfrm>
            <a:off x="10240652" y="5274129"/>
            <a:ext cx="1771733" cy="1506991"/>
          </a:xfrm>
          <a:prstGeom prst="rect">
            <a:avLst/>
          </a:prstGeom>
        </p:spPr>
      </p:pic>
      <p:sp>
        <p:nvSpPr>
          <p:cNvPr id="5" name="Content Placeholder 4">
            <a:extLst>
              <a:ext uri="{FF2B5EF4-FFF2-40B4-BE49-F238E27FC236}">
                <a16:creationId xmlns:a16="http://schemas.microsoft.com/office/drawing/2014/main" id="{B9019950-8AB2-7AEA-075B-0ABE9107DE95}"/>
              </a:ext>
            </a:extLst>
          </p:cNvPr>
          <p:cNvSpPr>
            <a:spLocks noGrp="1"/>
          </p:cNvSpPr>
          <p:nvPr>
            <p:ph idx="1"/>
          </p:nvPr>
        </p:nvSpPr>
        <p:spPr>
          <a:xfrm>
            <a:off x="509666" y="618743"/>
            <a:ext cx="11172668" cy="4655386"/>
          </a:xfrm>
        </p:spPr>
        <p:txBody>
          <a:bodyPr>
            <a:noAutofit/>
          </a:bodyPr>
          <a:lstStyle/>
          <a:p>
            <a:pPr marL="0" indent="0">
              <a:lnSpc>
                <a:spcPct val="100000"/>
              </a:lnSpc>
              <a:spcBef>
                <a:spcPts val="1200"/>
              </a:spcBef>
              <a:buNone/>
            </a:pPr>
            <a:r>
              <a:rPr lang="cy-GB" sz="4000" b="1" dirty="0">
                <a:solidFill>
                  <a:schemeClr val="accent6">
                    <a:lumMod val="50000"/>
                  </a:schemeClr>
                </a:solidFill>
              </a:rPr>
              <a:t>Arweinydd 3</a:t>
            </a:r>
            <a:r>
              <a:rPr lang="cy-GB" sz="4000" dirty="0"/>
              <a:t>:</a:t>
            </a:r>
            <a:r>
              <a:rPr lang="cy-GB" sz="4000" b="1" dirty="0"/>
              <a:t> 	</a:t>
            </a:r>
          </a:p>
          <a:p>
            <a:pPr marL="0" indent="0">
              <a:lnSpc>
                <a:spcPct val="100000"/>
              </a:lnSpc>
              <a:spcBef>
                <a:spcPts val="1200"/>
              </a:spcBef>
              <a:buNone/>
            </a:pPr>
            <a:r>
              <a:rPr lang="cy-GB" sz="4000" dirty="0"/>
              <a:t>Sut ydyn ni’n ymateb i sefyllfaoedd sy’n ein llethu?</a:t>
            </a:r>
          </a:p>
          <a:p>
            <a:pPr marL="0" indent="0">
              <a:lnSpc>
                <a:spcPct val="100000"/>
              </a:lnSpc>
              <a:spcBef>
                <a:spcPts val="1200"/>
              </a:spcBef>
              <a:buNone/>
            </a:pPr>
            <a:endParaRPr lang="en-GB" sz="2400" dirty="0"/>
          </a:p>
          <a:p>
            <a:pPr marL="0" indent="0">
              <a:lnSpc>
                <a:spcPct val="100000"/>
              </a:lnSpc>
              <a:spcBef>
                <a:spcPts val="1200"/>
              </a:spcBef>
              <a:buNone/>
            </a:pPr>
            <a:r>
              <a:rPr lang="cy-GB" sz="4000" b="1" dirty="0">
                <a:solidFill>
                  <a:schemeClr val="accent6">
                    <a:lumMod val="50000"/>
                  </a:schemeClr>
                </a:solidFill>
              </a:rPr>
              <a:t>Pawb</a:t>
            </a:r>
            <a:r>
              <a:rPr lang="cy-GB" sz="4000" dirty="0"/>
              <a:t>: 		</a:t>
            </a:r>
          </a:p>
          <a:p>
            <a:pPr marL="0" indent="0">
              <a:lnSpc>
                <a:spcPct val="100000"/>
              </a:lnSpc>
              <a:spcBef>
                <a:spcPts val="1200"/>
              </a:spcBef>
              <a:buNone/>
            </a:pPr>
            <a:r>
              <a:rPr lang="cy-GB" sz="4000" b="1" dirty="0"/>
              <a:t>Drwy sefyll yn gadarn, gan gredu y bydd y storm yn peidio.</a:t>
            </a:r>
          </a:p>
          <a:p>
            <a:pPr marL="0" indent="0">
              <a:lnSpc>
                <a:spcPct val="100000"/>
              </a:lnSpc>
              <a:spcBef>
                <a:spcPts val="0"/>
              </a:spcBef>
              <a:buNone/>
            </a:pPr>
            <a:endParaRPr lang="en-GB" sz="2400" dirty="0"/>
          </a:p>
          <a:p>
            <a:pPr marL="0" indent="0">
              <a:lnSpc>
                <a:spcPct val="120000"/>
              </a:lnSpc>
              <a:spcBef>
                <a:spcPts val="0"/>
              </a:spcBef>
              <a:buNone/>
            </a:pPr>
            <a:endParaRPr lang="en-GB" sz="12300" dirty="0"/>
          </a:p>
        </p:txBody>
      </p:sp>
    </p:spTree>
    <p:extLst>
      <p:ext uri="{BB962C8B-B14F-4D97-AF65-F5344CB8AC3E}">
        <p14:creationId xmlns:p14="http://schemas.microsoft.com/office/powerpoint/2010/main" val="2462075721"/>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104EDC-8A16-1C71-F40A-023E2D33A52E}"/>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B1C85BE5-29F6-384D-1336-FA9AF09B3B55}"/>
              </a:ext>
            </a:extLst>
          </p:cNvPr>
          <p:cNvPicPr>
            <a:picLocks noChangeAspect="1"/>
          </p:cNvPicPr>
          <p:nvPr/>
        </p:nvPicPr>
        <p:blipFill>
          <a:blip r:embed="rId2"/>
          <a:stretch>
            <a:fillRect/>
          </a:stretch>
        </p:blipFill>
        <p:spPr>
          <a:xfrm>
            <a:off x="10240652" y="5274129"/>
            <a:ext cx="1771733" cy="1506991"/>
          </a:xfrm>
          <a:prstGeom prst="rect">
            <a:avLst/>
          </a:prstGeom>
        </p:spPr>
      </p:pic>
      <p:sp>
        <p:nvSpPr>
          <p:cNvPr id="5" name="Content Placeholder 4">
            <a:extLst>
              <a:ext uri="{FF2B5EF4-FFF2-40B4-BE49-F238E27FC236}">
                <a16:creationId xmlns:a16="http://schemas.microsoft.com/office/drawing/2014/main" id="{151CE7F3-ED18-F315-592D-9458A16FD19F}"/>
              </a:ext>
            </a:extLst>
          </p:cNvPr>
          <p:cNvSpPr>
            <a:spLocks noGrp="1"/>
          </p:cNvSpPr>
          <p:nvPr>
            <p:ph idx="1"/>
          </p:nvPr>
        </p:nvSpPr>
        <p:spPr>
          <a:xfrm>
            <a:off x="762659" y="798931"/>
            <a:ext cx="10129930" cy="4090188"/>
          </a:xfrm>
        </p:spPr>
        <p:txBody>
          <a:bodyPr>
            <a:noAutofit/>
          </a:bodyPr>
          <a:lstStyle/>
          <a:p>
            <a:pPr marL="0" indent="0">
              <a:lnSpc>
                <a:spcPct val="100000"/>
              </a:lnSpc>
              <a:spcBef>
                <a:spcPts val="0"/>
              </a:spcBef>
              <a:spcAft>
                <a:spcPts val="1200"/>
              </a:spcAft>
              <a:buNone/>
            </a:pPr>
            <a:r>
              <a:rPr lang="cy-GB" sz="4000" b="1" dirty="0">
                <a:solidFill>
                  <a:schemeClr val="accent6">
                    <a:lumMod val="50000"/>
                  </a:schemeClr>
                </a:solidFill>
              </a:rPr>
              <a:t>Arweinydd 3</a:t>
            </a:r>
            <a:r>
              <a:rPr lang="cy-GB" sz="4000" dirty="0"/>
              <a:t>: 	</a:t>
            </a:r>
          </a:p>
          <a:p>
            <a:pPr marL="0" indent="0">
              <a:lnSpc>
                <a:spcPct val="100000"/>
              </a:lnSpc>
              <a:spcBef>
                <a:spcPts val="0"/>
              </a:spcBef>
              <a:spcAft>
                <a:spcPts val="1200"/>
              </a:spcAft>
              <a:buNone/>
            </a:pPr>
            <a:r>
              <a:rPr lang="cy-GB" sz="4000" dirty="0"/>
              <a:t>Ble rown ni ein ffydd mewn amseroedd ansicr?</a:t>
            </a:r>
          </a:p>
          <a:p>
            <a:pPr marL="0" indent="0">
              <a:lnSpc>
                <a:spcPct val="100000"/>
              </a:lnSpc>
              <a:spcBef>
                <a:spcPts val="0"/>
              </a:spcBef>
              <a:spcAft>
                <a:spcPts val="1200"/>
              </a:spcAft>
              <a:buNone/>
            </a:pPr>
            <a:endParaRPr lang="en-GB" sz="2400" dirty="0"/>
          </a:p>
          <a:p>
            <a:pPr marL="0" indent="0">
              <a:lnSpc>
                <a:spcPct val="100000"/>
              </a:lnSpc>
              <a:spcBef>
                <a:spcPts val="0"/>
              </a:spcBef>
              <a:spcAft>
                <a:spcPts val="1200"/>
              </a:spcAft>
              <a:buNone/>
            </a:pPr>
            <a:r>
              <a:rPr lang="cy-GB" sz="4000" b="1" dirty="0">
                <a:solidFill>
                  <a:schemeClr val="accent6">
                    <a:lumMod val="50000"/>
                  </a:schemeClr>
                </a:solidFill>
              </a:rPr>
              <a:t>Pawb</a:t>
            </a:r>
            <a:r>
              <a:rPr lang="cy-GB" sz="4000" dirty="0"/>
              <a:t>: 		</a:t>
            </a:r>
          </a:p>
          <a:p>
            <a:pPr marL="0" indent="0">
              <a:lnSpc>
                <a:spcPct val="100000"/>
              </a:lnSpc>
              <a:spcBef>
                <a:spcPts val="0"/>
              </a:spcBef>
              <a:buNone/>
            </a:pPr>
            <a:r>
              <a:rPr lang="cy-GB" sz="4000" b="1" dirty="0"/>
              <a:t>Yn Nuw, Rhoddwr bywyd a Chynhaliwr popeth.</a:t>
            </a:r>
            <a:endParaRPr lang="en-GB" sz="4000" dirty="0"/>
          </a:p>
          <a:p>
            <a:pPr marL="0" indent="0">
              <a:lnSpc>
                <a:spcPct val="120000"/>
              </a:lnSpc>
              <a:spcBef>
                <a:spcPts val="0"/>
              </a:spcBef>
              <a:buNone/>
            </a:pPr>
            <a:endParaRPr lang="en-GB" sz="12300" dirty="0"/>
          </a:p>
        </p:txBody>
      </p:sp>
    </p:spTree>
    <p:extLst>
      <p:ext uri="{BB962C8B-B14F-4D97-AF65-F5344CB8AC3E}">
        <p14:creationId xmlns:p14="http://schemas.microsoft.com/office/powerpoint/2010/main" val="880332059"/>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55B18B-DAB8-6EEC-1078-A48E2066356E}"/>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AAA9F59F-7073-CC84-17E3-8163C6868CCB}"/>
              </a:ext>
            </a:extLst>
          </p:cNvPr>
          <p:cNvPicPr>
            <a:picLocks noChangeAspect="1"/>
          </p:cNvPicPr>
          <p:nvPr/>
        </p:nvPicPr>
        <p:blipFill>
          <a:blip r:embed="rId2"/>
          <a:stretch>
            <a:fillRect/>
          </a:stretch>
        </p:blipFill>
        <p:spPr>
          <a:xfrm>
            <a:off x="10240652" y="5274129"/>
            <a:ext cx="1771733" cy="1506991"/>
          </a:xfrm>
          <a:prstGeom prst="rect">
            <a:avLst/>
          </a:prstGeom>
        </p:spPr>
      </p:pic>
      <p:sp>
        <p:nvSpPr>
          <p:cNvPr id="5" name="Content Placeholder 4">
            <a:extLst>
              <a:ext uri="{FF2B5EF4-FFF2-40B4-BE49-F238E27FC236}">
                <a16:creationId xmlns:a16="http://schemas.microsoft.com/office/drawing/2014/main" id="{3B6D2F96-4664-40DF-C838-F121E483E219}"/>
              </a:ext>
            </a:extLst>
          </p:cNvPr>
          <p:cNvSpPr>
            <a:spLocks noGrp="1"/>
          </p:cNvSpPr>
          <p:nvPr>
            <p:ph idx="1"/>
          </p:nvPr>
        </p:nvSpPr>
        <p:spPr>
          <a:xfrm>
            <a:off x="610918" y="462046"/>
            <a:ext cx="9335188" cy="6083133"/>
          </a:xfrm>
        </p:spPr>
        <p:txBody>
          <a:bodyPr>
            <a:noAutofit/>
          </a:bodyPr>
          <a:lstStyle/>
          <a:p>
            <a:pPr marL="0" indent="0">
              <a:lnSpc>
                <a:spcPct val="120000"/>
              </a:lnSpc>
              <a:spcBef>
                <a:spcPts val="0"/>
              </a:spcBef>
              <a:spcAft>
                <a:spcPts val="1200"/>
              </a:spcAft>
              <a:buNone/>
            </a:pPr>
            <a:r>
              <a:rPr lang="cy-GB" sz="4000" b="1" dirty="0">
                <a:solidFill>
                  <a:schemeClr val="accent6">
                    <a:lumMod val="50000"/>
                  </a:schemeClr>
                </a:solidFill>
              </a:rPr>
              <a:t>Arweinydd 3</a:t>
            </a:r>
            <a:r>
              <a:rPr lang="cy-GB" sz="4000" dirty="0"/>
              <a:t>:</a:t>
            </a:r>
            <a:r>
              <a:rPr lang="cy-GB" sz="4000" b="1" dirty="0"/>
              <a:t> 	</a:t>
            </a:r>
          </a:p>
          <a:p>
            <a:pPr marL="0" indent="0">
              <a:lnSpc>
                <a:spcPct val="120000"/>
              </a:lnSpc>
              <a:spcBef>
                <a:spcPts val="0"/>
              </a:spcBef>
              <a:spcAft>
                <a:spcPts val="1200"/>
              </a:spcAft>
              <a:buNone/>
            </a:pPr>
            <a:r>
              <a:rPr lang="cy-GB" sz="4000" dirty="0"/>
              <a:t>Beth ddylen ni ei wneud pan fydd rhai o’n cwmpas yn flinedig a beichus?</a:t>
            </a:r>
          </a:p>
          <a:p>
            <a:pPr marL="0" indent="0">
              <a:lnSpc>
                <a:spcPct val="120000"/>
              </a:lnSpc>
              <a:spcBef>
                <a:spcPts val="0"/>
              </a:spcBef>
              <a:spcAft>
                <a:spcPts val="1200"/>
              </a:spcAft>
              <a:buNone/>
            </a:pPr>
            <a:endParaRPr lang="en-GB" sz="2400" dirty="0"/>
          </a:p>
          <a:p>
            <a:pPr marL="0" indent="0">
              <a:lnSpc>
                <a:spcPct val="120000"/>
              </a:lnSpc>
              <a:spcBef>
                <a:spcPts val="0"/>
              </a:spcBef>
              <a:spcAft>
                <a:spcPts val="1200"/>
              </a:spcAft>
              <a:buNone/>
            </a:pPr>
            <a:r>
              <a:rPr lang="cy-GB" sz="4000" b="1" dirty="0">
                <a:solidFill>
                  <a:schemeClr val="accent6">
                    <a:lumMod val="50000"/>
                  </a:schemeClr>
                </a:solidFill>
              </a:rPr>
              <a:t>Pawb</a:t>
            </a:r>
            <a:r>
              <a:rPr lang="cy-GB" sz="4000" dirty="0"/>
              <a:t>:		</a:t>
            </a:r>
          </a:p>
          <a:p>
            <a:pPr marL="0" indent="0">
              <a:lnSpc>
                <a:spcPct val="120000"/>
              </a:lnSpc>
              <a:spcBef>
                <a:spcPts val="0"/>
              </a:spcBef>
              <a:buNone/>
            </a:pPr>
            <a:r>
              <a:rPr lang="cy-GB" sz="4000" b="1" dirty="0"/>
              <a:t>Cario beichiau ein gilydd, fel y mae Crist yn cario ein beichiau ni.</a:t>
            </a:r>
            <a:endParaRPr lang="en-GB" sz="4000" dirty="0"/>
          </a:p>
          <a:p>
            <a:pPr marL="0" indent="0">
              <a:lnSpc>
                <a:spcPct val="120000"/>
              </a:lnSpc>
              <a:spcBef>
                <a:spcPts val="0"/>
              </a:spcBef>
              <a:buNone/>
            </a:pPr>
            <a:r>
              <a:rPr lang="cy-GB" sz="4000" b="1" dirty="0"/>
              <a:t> </a:t>
            </a:r>
            <a:endParaRPr lang="en-GB" sz="4000" dirty="0"/>
          </a:p>
          <a:p>
            <a:pPr marL="0" indent="0">
              <a:lnSpc>
                <a:spcPct val="120000"/>
              </a:lnSpc>
              <a:spcBef>
                <a:spcPts val="0"/>
              </a:spcBef>
              <a:buNone/>
            </a:pPr>
            <a:endParaRPr lang="cy-GB" sz="12300" dirty="0"/>
          </a:p>
          <a:p>
            <a:pPr marL="0" indent="0">
              <a:lnSpc>
                <a:spcPct val="120000"/>
              </a:lnSpc>
              <a:spcBef>
                <a:spcPts val="0"/>
              </a:spcBef>
              <a:buNone/>
            </a:pPr>
            <a:endParaRPr lang="en-GB" sz="12300" dirty="0"/>
          </a:p>
          <a:p>
            <a:pPr marL="0" indent="0">
              <a:buNone/>
            </a:pPr>
            <a:endParaRPr lang="en-US" dirty="0"/>
          </a:p>
        </p:txBody>
      </p:sp>
    </p:spTree>
    <p:extLst>
      <p:ext uri="{BB962C8B-B14F-4D97-AF65-F5344CB8AC3E}">
        <p14:creationId xmlns:p14="http://schemas.microsoft.com/office/powerpoint/2010/main" val="351847518"/>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7A1507-388E-5831-C969-536A5A7307E7}"/>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B47C7689-91A5-246A-25A9-EB510F3C9117}"/>
              </a:ext>
            </a:extLst>
          </p:cNvPr>
          <p:cNvPicPr>
            <a:picLocks noChangeAspect="1"/>
          </p:cNvPicPr>
          <p:nvPr/>
        </p:nvPicPr>
        <p:blipFill>
          <a:blip r:embed="rId2"/>
          <a:stretch>
            <a:fillRect/>
          </a:stretch>
        </p:blipFill>
        <p:spPr>
          <a:xfrm>
            <a:off x="10240652" y="5274129"/>
            <a:ext cx="1771733" cy="1506991"/>
          </a:xfrm>
          <a:prstGeom prst="rect">
            <a:avLst/>
          </a:prstGeom>
        </p:spPr>
      </p:pic>
      <p:sp>
        <p:nvSpPr>
          <p:cNvPr id="5" name="Content Placeholder 4">
            <a:extLst>
              <a:ext uri="{FF2B5EF4-FFF2-40B4-BE49-F238E27FC236}">
                <a16:creationId xmlns:a16="http://schemas.microsoft.com/office/drawing/2014/main" id="{0666CA37-F934-83EA-E7F3-6DD204050701}"/>
              </a:ext>
            </a:extLst>
          </p:cNvPr>
          <p:cNvSpPr>
            <a:spLocks noGrp="1"/>
          </p:cNvSpPr>
          <p:nvPr>
            <p:ph idx="1"/>
          </p:nvPr>
        </p:nvSpPr>
        <p:spPr>
          <a:xfrm>
            <a:off x="832356" y="697987"/>
            <a:ext cx="10525455" cy="4724245"/>
          </a:xfrm>
        </p:spPr>
        <p:txBody>
          <a:bodyPr>
            <a:noAutofit/>
          </a:bodyPr>
          <a:lstStyle/>
          <a:p>
            <a:pPr marL="0" indent="0">
              <a:lnSpc>
                <a:spcPct val="120000"/>
              </a:lnSpc>
              <a:spcBef>
                <a:spcPts val="0"/>
              </a:spcBef>
              <a:buNone/>
            </a:pPr>
            <a:r>
              <a:rPr lang="cy-GB" sz="4000" b="1" dirty="0">
                <a:solidFill>
                  <a:schemeClr val="accent6">
                    <a:lumMod val="50000"/>
                  </a:schemeClr>
                </a:solidFill>
              </a:rPr>
              <a:t>Arweinydd 3</a:t>
            </a:r>
            <a:r>
              <a:rPr lang="cy-GB" sz="4000" dirty="0"/>
              <a:t>:</a:t>
            </a:r>
            <a:r>
              <a:rPr lang="cy-GB" sz="4000" b="1" dirty="0"/>
              <a:t> 	</a:t>
            </a:r>
          </a:p>
          <a:p>
            <a:pPr marL="0" indent="0">
              <a:lnSpc>
                <a:spcPct val="120000"/>
              </a:lnSpc>
              <a:spcBef>
                <a:spcPts val="0"/>
              </a:spcBef>
              <a:spcAft>
                <a:spcPts val="1200"/>
              </a:spcAft>
              <a:buNone/>
            </a:pPr>
            <a:r>
              <a:rPr lang="cy-GB" sz="4000" dirty="0"/>
              <a:t>Wrth i ni ymadael, beth yw ein galwad </a:t>
            </a:r>
            <a:br>
              <a:rPr lang="cy-GB" sz="4000" dirty="0"/>
            </a:br>
            <a:r>
              <a:rPr lang="cy-GB" sz="4000" dirty="0"/>
              <a:t>i weithredu?</a:t>
            </a:r>
          </a:p>
          <a:p>
            <a:pPr marL="0" indent="0">
              <a:lnSpc>
                <a:spcPct val="120000"/>
              </a:lnSpc>
              <a:spcBef>
                <a:spcPts val="0"/>
              </a:spcBef>
              <a:spcAft>
                <a:spcPts val="1200"/>
              </a:spcAft>
              <a:buNone/>
            </a:pPr>
            <a:endParaRPr lang="cy-GB" sz="2400" dirty="0"/>
          </a:p>
          <a:p>
            <a:pPr marL="0" indent="0">
              <a:lnSpc>
                <a:spcPct val="120000"/>
              </a:lnSpc>
              <a:spcBef>
                <a:spcPts val="0"/>
              </a:spcBef>
              <a:buNone/>
            </a:pPr>
            <a:r>
              <a:rPr lang="cy-GB" sz="4000" b="1" dirty="0">
                <a:solidFill>
                  <a:schemeClr val="accent6">
                    <a:lumMod val="50000"/>
                  </a:schemeClr>
                </a:solidFill>
              </a:rPr>
              <a:t>Pawb</a:t>
            </a:r>
            <a:r>
              <a:rPr lang="cy-GB" sz="4000" dirty="0"/>
              <a:t>:		</a:t>
            </a:r>
          </a:p>
          <a:p>
            <a:pPr marL="0" indent="0">
              <a:lnSpc>
                <a:spcPct val="120000"/>
              </a:lnSpc>
              <a:spcBef>
                <a:spcPts val="0"/>
              </a:spcBef>
              <a:buNone/>
            </a:pPr>
            <a:r>
              <a:rPr lang="cy-GB" sz="4000" b="1" dirty="0"/>
              <a:t>Gweithredu’r hyn a weddïwn.</a:t>
            </a:r>
          </a:p>
          <a:p>
            <a:pPr marL="0" indent="0">
              <a:lnSpc>
                <a:spcPct val="120000"/>
              </a:lnSpc>
              <a:spcBef>
                <a:spcPts val="0"/>
              </a:spcBef>
              <a:buNone/>
            </a:pPr>
            <a:endParaRPr lang="cy-GB" sz="4000" dirty="0"/>
          </a:p>
          <a:p>
            <a:pPr marL="0" indent="0">
              <a:lnSpc>
                <a:spcPct val="120000"/>
              </a:lnSpc>
              <a:spcBef>
                <a:spcPts val="0"/>
              </a:spcBef>
              <a:buNone/>
            </a:pPr>
            <a:endParaRPr lang="en-GB" sz="4000" dirty="0"/>
          </a:p>
          <a:p>
            <a:pPr marL="0" indent="0">
              <a:buNone/>
            </a:pPr>
            <a:endParaRPr lang="en-US" sz="4000" dirty="0"/>
          </a:p>
        </p:txBody>
      </p:sp>
    </p:spTree>
    <p:extLst>
      <p:ext uri="{BB962C8B-B14F-4D97-AF65-F5344CB8AC3E}">
        <p14:creationId xmlns:p14="http://schemas.microsoft.com/office/powerpoint/2010/main" val="3381345744"/>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B8705D-A1E3-5F5D-18AB-AEF23068275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CA8BB6A-0F9A-2C9F-5F76-7A1A095A783B}"/>
              </a:ext>
            </a:extLst>
          </p:cNvPr>
          <p:cNvSpPr>
            <a:spLocks noGrp="1"/>
          </p:cNvSpPr>
          <p:nvPr>
            <p:ph type="title"/>
          </p:nvPr>
        </p:nvSpPr>
        <p:spPr>
          <a:xfrm>
            <a:off x="838200" y="681037"/>
            <a:ext cx="10515600" cy="1325563"/>
          </a:xfrm>
        </p:spPr>
        <p:txBody>
          <a:bodyPr>
            <a:normAutofit/>
          </a:bodyPr>
          <a:lstStyle/>
          <a:p>
            <a:pPr algn="ctr"/>
            <a:r>
              <a:rPr lang="en-US" sz="6000" dirty="0" err="1">
                <a:solidFill>
                  <a:schemeClr val="accent6">
                    <a:lumMod val="50000"/>
                  </a:schemeClr>
                </a:solidFill>
              </a:rPr>
              <a:t>Emyn</a:t>
            </a:r>
            <a:r>
              <a:rPr lang="en-US" sz="6000" dirty="0">
                <a:solidFill>
                  <a:schemeClr val="accent6">
                    <a:lumMod val="50000"/>
                  </a:schemeClr>
                </a:solidFill>
              </a:rPr>
              <a:t> </a:t>
            </a:r>
            <a:r>
              <a:rPr lang="en-US" sz="6000" dirty="0" err="1">
                <a:solidFill>
                  <a:schemeClr val="accent6">
                    <a:lumMod val="50000"/>
                  </a:schemeClr>
                </a:solidFill>
              </a:rPr>
              <a:t>i</a:t>
            </a:r>
            <a:r>
              <a:rPr lang="en-US" sz="6000" dirty="0">
                <a:solidFill>
                  <a:schemeClr val="accent6">
                    <a:lumMod val="50000"/>
                  </a:schemeClr>
                </a:solidFill>
              </a:rPr>
              <a:t> Gloi: ‘Y </a:t>
            </a:r>
            <a:r>
              <a:rPr lang="en-US" sz="6000" dirty="0" err="1">
                <a:solidFill>
                  <a:schemeClr val="accent6">
                    <a:lumMod val="50000"/>
                  </a:schemeClr>
                </a:solidFill>
              </a:rPr>
              <a:t>dydd</a:t>
            </a:r>
            <a:r>
              <a:rPr lang="en-US" sz="6000" dirty="0">
                <a:solidFill>
                  <a:schemeClr val="accent6">
                    <a:lumMod val="50000"/>
                  </a:schemeClr>
                </a:solidFill>
              </a:rPr>
              <a:t> a </a:t>
            </a:r>
            <a:r>
              <a:rPr lang="en-US" sz="6000" dirty="0" err="1">
                <a:solidFill>
                  <a:schemeClr val="accent6">
                    <a:lumMod val="50000"/>
                  </a:schemeClr>
                </a:solidFill>
              </a:rPr>
              <a:t>roddaist</a:t>
            </a:r>
            <a:r>
              <a:rPr lang="en-US" sz="6000" dirty="0">
                <a:solidFill>
                  <a:schemeClr val="accent6">
                    <a:lumMod val="50000"/>
                  </a:schemeClr>
                </a:solidFill>
              </a:rPr>
              <a:t>’</a:t>
            </a:r>
          </a:p>
        </p:txBody>
      </p:sp>
      <p:pic>
        <p:nvPicPr>
          <p:cNvPr id="4" name="Picture 3">
            <a:extLst>
              <a:ext uri="{FF2B5EF4-FFF2-40B4-BE49-F238E27FC236}">
                <a16:creationId xmlns:a16="http://schemas.microsoft.com/office/drawing/2014/main" id="{E6E9632B-9D7E-1E71-D574-F9C5982C7586}"/>
              </a:ext>
            </a:extLst>
          </p:cNvPr>
          <p:cNvPicPr>
            <a:picLocks noChangeAspect="1"/>
          </p:cNvPicPr>
          <p:nvPr/>
        </p:nvPicPr>
        <p:blipFill>
          <a:blip r:embed="rId2"/>
          <a:stretch>
            <a:fillRect/>
          </a:stretch>
        </p:blipFill>
        <p:spPr>
          <a:xfrm>
            <a:off x="10240652" y="5274129"/>
            <a:ext cx="1771733" cy="1506991"/>
          </a:xfrm>
          <a:prstGeom prst="rect">
            <a:avLst/>
          </a:prstGeom>
        </p:spPr>
      </p:pic>
      <p:sp>
        <p:nvSpPr>
          <p:cNvPr id="5" name="Content Placeholder 4">
            <a:extLst>
              <a:ext uri="{FF2B5EF4-FFF2-40B4-BE49-F238E27FC236}">
                <a16:creationId xmlns:a16="http://schemas.microsoft.com/office/drawing/2014/main" id="{A41AC956-94C2-31F9-976D-B22019568C8A}"/>
              </a:ext>
            </a:extLst>
          </p:cNvPr>
          <p:cNvSpPr>
            <a:spLocks noGrp="1"/>
          </p:cNvSpPr>
          <p:nvPr>
            <p:ph idx="1"/>
          </p:nvPr>
        </p:nvSpPr>
        <p:spPr/>
        <p:txBody>
          <a:bodyPr/>
          <a:lstStyle/>
          <a:p>
            <a:pPr marL="0" indent="0">
              <a:buNone/>
            </a:pPr>
            <a:endParaRPr lang="en-US" dirty="0"/>
          </a:p>
        </p:txBody>
      </p:sp>
    </p:spTree>
    <p:extLst>
      <p:ext uri="{BB962C8B-B14F-4D97-AF65-F5344CB8AC3E}">
        <p14:creationId xmlns:p14="http://schemas.microsoft.com/office/powerpoint/2010/main" val="3516453947"/>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70728D-55AD-C6BD-ECC3-DF45FDA95040}"/>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1F0EC661-29E8-C634-5F4D-8BB2843419FC}"/>
              </a:ext>
            </a:extLst>
          </p:cNvPr>
          <p:cNvPicPr>
            <a:picLocks noChangeAspect="1"/>
          </p:cNvPicPr>
          <p:nvPr/>
        </p:nvPicPr>
        <p:blipFill>
          <a:blip r:embed="rId2"/>
          <a:stretch>
            <a:fillRect/>
          </a:stretch>
        </p:blipFill>
        <p:spPr>
          <a:xfrm>
            <a:off x="10240652" y="5274129"/>
            <a:ext cx="1771733" cy="1506991"/>
          </a:xfrm>
          <a:prstGeom prst="rect">
            <a:avLst/>
          </a:prstGeom>
        </p:spPr>
      </p:pic>
      <p:sp>
        <p:nvSpPr>
          <p:cNvPr id="5" name="Content Placeholder 4">
            <a:extLst>
              <a:ext uri="{FF2B5EF4-FFF2-40B4-BE49-F238E27FC236}">
                <a16:creationId xmlns:a16="http://schemas.microsoft.com/office/drawing/2014/main" id="{A7E34EC1-D7AD-6E6A-4167-E4852376247E}"/>
              </a:ext>
            </a:extLst>
          </p:cNvPr>
          <p:cNvSpPr>
            <a:spLocks noGrp="1"/>
          </p:cNvSpPr>
          <p:nvPr>
            <p:ph idx="1"/>
          </p:nvPr>
        </p:nvSpPr>
        <p:spPr>
          <a:xfrm>
            <a:off x="963844" y="502073"/>
            <a:ext cx="9463524" cy="6078443"/>
          </a:xfrm>
        </p:spPr>
        <p:txBody>
          <a:bodyPr>
            <a:normAutofit/>
          </a:bodyPr>
          <a:lstStyle/>
          <a:p>
            <a:pPr marL="0" indent="0" hangingPunct="0">
              <a:lnSpc>
                <a:spcPct val="100000"/>
              </a:lnSpc>
              <a:buNone/>
            </a:pPr>
            <a:r>
              <a:rPr lang="cy-GB" sz="4000" dirty="0"/>
              <a:t>Y dydd a roddaist, Iôr, a giliodd, </a:t>
            </a:r>
            <a:br>
              <a:rPr lang="cy-GB" sz="4000" dirty="0"/>
            </a:br>
            <a:r>
              <a:rPr lang="cy-GB" sz="4000" dirty="0"/>
              <a:t>ar d’alwad di ymdaena’r hwyr, </a:t>
            </a:r>
            <a:br>
              <a:rPr lang="cy-GB" sz="4000" dirty="0"/>
            </a:br>
            <a:r>
              <a:rPr lang="cy-GB" sz="4000" dirty="0"/>
              <a:t>ein cynnar gân i ti ddyrchafodd, </a:t>
            </a:r>
            <a:br>
              <a:rPr lang="cy-GB" sz="4000" dirty="0"/>
            </a:br>
            <a:r>
              <a:rPr lang="cy-GB" sz="4000" dirty="0"/>
              <a:t>a’th fawl a rydd in orffwys llwyr.</a:t>
            </a:r>
          </a:p>
          <a:p>
            <a:pPr marL="0" indent="0" hangingPunct="0">
              <a:lnSpc>
                <a:spcPct val="100000"/>
              </a:lnSpc>
              <a:buNone/>
            </a:pPr>
            <a:endParaRPr lang="en-GB" sz="2400" dirty="0"/>
          </a:p>
          <a:p>
            <a:pPr marL="0" indent="0" hangingPunct="0">
              <a:lnSpc>
                <a:spcPct val="100000"/>
              </a:lnSpc>
              <a:buNone/>
            </a:pPr>
            <a:r>
              <a:rPr lang="cy-GB" sz="4000" dirty="0"/>
              <a:t>Diolchwn fod dy Eglwys effro </a:t>
            </a:r>
            <a:br>
              <a:rPr lang="cy-GB" sz="4000" dirty="0"/>
            </a:br>
            <a:r>
              <a:rPr lang="cy-GB" sz="4000" dirty="0"/>
              <a:t>i’r ddaear ddu yn llusern dlos; </a:t>
            </a:r>
            <a:br>
              <a:rPr lang="cy-GB" sz="4000" dirty="0"/>
            </a:br>
            <a:r>
              <a:rPr lang="cy-GB" sz="4000" dirty="0"/>
              <a:t>trwy’r cread maith mae hon yn gwylio </a:t>
            </a:r>
            <a:br>
              <a:rPr lang="cy-GB" sz="4000" dirty="0"/>
            </a:br>
            <a:r>
              <a:rPr lang="cy-GB" sz="4000" dirty="0"/>
              <a:t>heb orffwys byth na dydd na nos.</a:t>
            </a:r>
            <a:endParaRPr lang="en-GB" sz="4000" dirty="0"/>
          </a:p>
          <a:p>
            <a:pPr marL="0" indent="0">
              <a:buNone/>
            </a:pPr>
            <a:endParaRPr lang="en-US" dirty="0"/>
          </a:p>
        </p:txBody>
      </p:sp>
    </p:spTree>
    <p:extLst>
      <p:ext uri="{BB962C8B-B14F-4D97-AF65-F5344CB8AC3E}">
        <p14:creationId xmlns:p14="http://schemas.microsoft.com/office/powerpoint/2010/main" val="2715923244"/>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9DD93D-E76B-05F5-E6C4-E0207877EE66}"/>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7A0E12EF-F542-ECEE-4BC3-952D5535AF5E}"/>
              </a:ext>
            </a:extLst>
          </p:cNvPr>
          <p:cNvPicPr>
            <a:picLocks noChangeAspect="1"/>
          </p:cNvPicPr>
          <p:nvPr/>
        </p:nvPicPr>
        <p:blipFill>
          <a:blip r:embed="rId2"/>
          <a:stretch>
            <a:fillRect/>
          </a:stretch>
        </p:blipFill>
        <p:spPr>
          <a:xfrm>
            <a:off x="10240652" y="5274129"/>
            <a:ext cx="1771733" cy="1506991"/>
          </a:xfrm>
          <a:prstGeom prst="rect">
            <a:avLst/>
          </a:prstGeom>
        </p:spPr>
      </p:pic>
      <p:sp>
        <p:nvSpPr>
          <p:cNvPr id="5" name="Content Placeholder 4">
            <a:extLst>
              <a:ext uri="{FF2B5EF4-FFF2-40B4-BE49-F238E27FC236}">
                <a16:creationId xmlns:a16="http://schemas.microsoft.com/office/drawing/2014/main" id="{4186D592-7C2A-FF79-344B-01823D1A78EE}"/>
              </a:ext>
            </a:extLst>
          </p:cNvPr>
          <p:cNvSpPr>
            <a:spLocks noGrp="1"/>
          </p:cNvSpPr>
          <p:nvPr>
            <p:ph idx="1"/>
          </p:nvPr>
        </p:nvSpPr>
        <p:spPr>
          <a:xfrm>
            <a:off x="899676" y="515770"/>
            <a:ext cx="8805798" cy="5826460"/>
          </a:xfrm>
        </p:spPr>
        <p:txBody>
          <a:bodyPr>
            <a:normAutofit/>
          </a:bodyPr>
          <a:lstStyle/>
          <a:p>
            <a:pPr marL="0" indent="0" hangingPunct="0">
              <a:lnSpc>
                <a:spcPct val="100000"/>
              </a:lnSpc>
              <a:buNone/>
            </a:pPr>
            <a:r>
              <a:rPr lang="cy-GB" sz="4000" dirty="0"/>
              <a:t>Dros bob rhyw ynys a chyfandir, </a:t>
            </a:r>
            <a:br>
              <a:rPr lang="cy-GB" sz="4000" dirty="0"/>
            </a:br>
            <a:r>
              <a:rPr lang="cy-GB" sz="4000" dirty="0"/>
              <a:t>yn gyson megis gwawr y dydd, </a:t>
            </a:r>
            <a:br>
              <a:rPr lang="cy-GB" sz="4000" dirty="0"/>
            </a:br>
            <a:r>
              <a:rPr lang="cy-GB" sz="4000" dirty="0"/>
              <a:t>ei chân o fawl i ti a glywir, </a:t>
            </a:r>
            <a:br>
              <a:rPr lang="cy-GB" sz="4000" dirty="0"/>
            </a:br>
            <a:r>
              <a:rPr lang="cy-GB" sz="4000" dirty="0"/>
              <a:t>ac nid oes baid ar weddi’r ffydd.</a:t>
            </a:r>
          </a:p>
          <a:p>
            <a:pPr marL="0" indent="0" hangingPunct="0">
              <a:lnSpc>
                <a:spcPct val="100000"/>
              </a:lnSpc>
              <a:buNone/>
            </a:pPr>
            <a:endParaRPr lang="en-GB" sz="2400" dirty="0"/>
          </a:p>
          <a:p>
            <a:pPr marL="0" indent="0" hangingPunct="0">
              <a:lnSpc>
                <a:spcPct val="100000"/>
              </a:lnSpc>
              <a:buNone/>
            </a:pPr>
            <a:r>
              <a:rPr lang="cy-GB" sz="4000" dirty="0"/>
              <a:t>Yr haul wrth beri i ni noswylio </a:t>
            </a:r>
            <a:br>
              <a:rPr lang="cy-GB" sz="4000" dirty="0"/>
            </a:br>
            <a:r>
              <a:rPr lang="cy-GB" sz="4000" dirty="0"/>
              <a:t>sy’n deffro’n brodyr gylch y rhod, </a:t>
            </a:r>
            <a:br>
              <a:rPr lang="cy-GB" sz="4000" dirty="0"/>
            </a:br>
            <a:r>
              <a:rPr lang="cy-GB" sz="4000" dirty="0"/>
              <a:t>i draethu dy ogoniant eto </a:t>
            </a:r>
            <a:br>
              <a:rPr lang="cy-GB" sz="4000" dirty="0"/>
            </a:br>
            <a:r>
              <a:rPr lang="cy-GB" sz="4000" dirty="0"/>
              <a:t>a datgan dy ryfeddol glod.</a:t>
            </a:r>
            <a:endParaRPr lang="en-GB" sz="4000" dirty="0"/>
          </a:p>
          <a:p>
            <a:pPr marL="0" indent="0">
              <a:buNone/>
            </a:pPr>
            <a:endParaRPr lang="en-US" dirty="0"/>
          </a:p>
        </p:txBody>
      </p:sp>
    </p:spTree>
    <p:extLst>
      <p:ext uri="{BB962C8B-B14F-4D97-AF65-F5344CB8AC3E}">
        <p14:creationId xmlns:p14="http://schemas.microsoft.com/office/powerpoint/2010/main" val="28530609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850CC0-53DC-A94A-4128-866F3DE651E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169086B-A861-F643-F2EA-91BA593A1EC2}"/>
              </a:ext>
            </a:extLst>
          </p:cNvPr>
          <p:cNvSpPr>
            <a:spLocks noGrp="1"/>
          </p:cNvSpPr>
          <p:nvPr>
            <p:ph type="title"/>
          </p:nvPr>
        </p:nvSpPr>
        <p:spPr>
          <a:xfrm>
            <a:off x="661736" y="681037"/>
            <a:ext cx="10515600" cy="1325563"/>
          </a:xfrm>
        </p:spPr>
        <p:txBody>
          <a:bodyPr>
            <a:normAutofit/>
          </a:bodyPr>
          <a:lstStyle/>
          <a:p>
            <a:r>
              <a:rPr lang="en-US" sz="6000" dirty="0" err="1">
                <a:solidFill>
                  <a:schemeClr val="accent6">
                    <a:lumMod val="50000"/>
                  </a:schemeClr>
                </a:solidFill>
              </a:rPr>
              <a:t>Cân</a:t>
            </a:r>
            <a:r>
              <a:rPr lang="en-US" sz="6000" dirty="0">
                <a:solidFill>
                  <a:schemeClr val="accent6">
                    <a:lumMod val="50000"/>
                  </a:schemeClr>
                </a:solidFill>
              </a:rPr>
              <a:t> </a:t>
            </a:r>
            <a:r>
              <a:rPr lang="en-US" sz="6000" dirty="0" err="1">
                <a:solidFill>
                  <a:schemeClr val="accent6">
                    <a:lumMod val="50000"/>
                  </a:schemeClr>
                </a:solidFill>
              </a:rPr>
              <a:t>Agoriadol</a:t>
            </a:r>
            <a:r>
              <a:rPr lang="en-US" sz="6000" dirty="0">
                <a:solidFill>
                  <a:schemeClr val="accent6">
                    <a:lumMod val="50000"/>
                  </a:schemeClr>
                </a:solidFill>
              </a:rPr>
              <a:t> – ‘Dyro </a:t>
            </a:r>
            <a:r>
              <a:rPr lang="en-US" sz="6000" dirty="0" err="1">
                <a:solidFill>
                  <a:schemeClr val="accent6">
                    <a:lumMod val="50000"/>
                  </a:schemeClr>
                </a:solidFill>
              </a:rPr>
              <a:t>dy</a:t>
            </a:r>
            <a:r>
              <a:rPr lang="en-US" sz="6000" dirty="0">
                <a:solidFill>
                  <a:schemeClr val="accent6">
                    <a:lumMod val="50000"/>
                  </a:schemeClr>
                </a:solidFill>
              </a:rPr>
              <a:t> </a:t>
            </a:r>
            <a:r>
              <a:rPr lang="en-US" sz="6000" dirty="0" err="1">
                <a:solidFill>
                  <a:schemeClr val="accent6">
                    <a:lumMod val="50000"/>
                  </a:schemeClr>
                </a:solidFill>
              </a:rPr>
              <a:t>gariad</a:t>
            </a:r>
            <a:r>
              <a:rPr lang="en-US" sz="6000" dirty="0">
                <a:solidFill>
                  <a:schemeClr val="accent6">
                    <a:lumMod val="50000"/>
                  </a:schemeClr>
                </a:solidFill>
              </a:rPr>
              <a:t> ...’</a:t>
            </a:r>
          </a:p>
        </p:txBody>
      </p:sp>
      <p:pic>
        <p:nvPicPr>
          <p:cNvPr id="4" name="Picture 3">
            <a:extLst>
              <a:ext uri="{FF2B5EF4-FFF2-40B4-BE49-F238E27FC236}">
                <a16:creationId xmlns:a16="http://schemas.microsoft.com/office/drawing/2014/main" id="{12D525C6-1C14-07A9-95F5-8D84227E934B}"/>
              </a:ext>
            </a:extLst>
          </p:cNvPr>
          <p:cNvPicPr>
            <a:picLocks noChangeAspect="1"/>
          </p:cNvPicPr>
          <p:nvPr/>
        </p:nvPicPr>
        <p:blipFill>
          <a:blip r:embed="rId2"/>
          <a:stretch>
            <a:fillRect/>
          </a:stretch>
        </p:blipFill>
        <p:spPr>
          <a:xfrm>
            <a:off x="9584441" y="4297363"/>
            <a:ext cx="2209800" cy="1879600"/>
          </a:xfrm>
          <a:prstGeom prst="rect">
            <a:avLst/>
          </a:prstGeom>
        </p:spPr>
      </p:pic>
    </p:spTree>
    <p:extLst>
      <p:ext uri="{BB962C8B-B14F-4D97-AF65-F5344CB8AC3E}">
        <p14:creationId xmlns:p14="http://schemas.microsoft.com/office/powerpoint/2010/main" val="4288209785"/>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F1AD20-7EC0-5F2B-F72A-6085B59A56F8}"/>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2A0831FB-BAE2-EC64-AE3F-AA88D02940BB}"/>
              </a:ext>
            </a:extLst>
          </p:cNvPr>
          <p:cNvPicPr>
            <a:picLocks noChangeAspect="1"/>
          </p:cNvPicPr>
          <p:nvPr/>
        </p:nvPicPr>
        <p:blipFill>
          <a:blip r:embed="rId2"/>
          <a:stretch>
            <a:fillRect/>
          </a:stretch>
        </p:blipFill>
        <p:spPr>
          <a:xfrm>
            <a:off x="10240652" y="5274129"/>
            <a:ext cx="1771733" cy="1506991"/>
          </a:xfrm>
          <a:prstGeom prst="rect">
            <a:avLst/>
          </a:prstGeom>
        </p:spPr>
      </p:pic>
      <p:sp>
        <p:nvSpPr>
          <p:cNvPr id="5" name="Content Placeholder 4">
            <a:extLst>
              <a:ext uri="{FF2B5EF4-FFF2-40B4-BE49-F238E27FC236}">
                <a16:creationId xmlns:a16="http://schemas.microsoft.com/office/drawing/2014/main" id="{AFC09D55-4822-A63C-3C04-F886F6CFE218}"/>
              </a:ext>
            </a:extLst>
          </p:cNvPr>
          <p:cNvSpPr>
            <a:spLocks noGrp="1"/>
          </p:cNvSpPr>
          <p:nvPr>
            <p:ph idx="1"/>
          </p:nvPr>
        </p:nvSpPr>
        <p:spPr>
          <a:xfrm>
            <a:off x="838200" y="766846"/>
            <a:ext cx="10515600" cy="4351338"/>
          </a:xfrm>
        </p:spPr>
        <p:txBody>
          <a:bodyPr/>
          <a:lstStyle/>
          <a:p>
            <a:pPr marL="0" indent="0" hangingPunct="0">
              <a:lnSpc>
                <a:spcPct val="100000"/>
              </a:lnSpc>
              <a:buNone/>
            </a:pPr>
            <a:r>
              <a:rPr lang="cy-GB" sz="4000" dirty="0"/>
              <a:t>Dy orsedd, Arglwydd Dduw, </a:t>
            </a:r>
            <a:br>
              <a:rPr lang="cy-GB" sz="4000" dirty="0"/>
            </a:br>
            <a:r>
              <a:rPr lang="cy-GB" sz="4000" dirty="0"/>
              <a:t>a bery pan syrth gorseddau byd a’u bri; </a:t>
            </a:r>
            <a:br>
              <a:rPr lang="cy-GB" sz="4000" dirty="0"/>
            </a:br>
            <a:r>
              <a:rPr lang="cy-GB" sz="4000" dirty="0"/>
              <a:t>fe saif dy deyrnas, a chynyddu </a:t>
            </a:r>
            <a:br>
              <a:rPr lang="cy-GB" sz="4000" dirty="0"/>
            </a:br>
            <a:r>
              <a:rPr lang="cy-GB" sz="4000" dirty="0"/>
              <a:t>nes delo pawb i’w haddef hi.</a:t>
            </a:r>
          </a:p>
          <a:p>
            <a:pPr marL="0" indent="0" hangingPunct="0">
              <a:buNone/>
            </a:pPr>
            <a:endParaRPr lang="en-GB" dirty="0"/>
          </a:p>
          <a:p>
            <a:pPr marL="0" indent="0" hangingPunct="0">
              <a:buNone/>
            </a:pPr>
            <a:r>
              <a:rPr lang="cy-GB" sz="2000" dirty="0"/>
              <a:t>					JOHN ELLERTON, 1826–93</a:t>
            </a:r>
            <a:br>
              <a:rPr lang="cy-GB" sz="2000" dirty="0"/>
            </a:br>
            <a:r>
              <a:rPr lang="cy-GB" sz="2000" dirty="0"/>
              <a:t>					cyf. R. D. ROBERTS, 1912–93</a:t>
            </a:r>
            <a:endParaRPr lang="en-GB" sz="2000" dirty="0"/>
          </a:p>
          <a:p>
            <a:pPr marL="0" indent="0">
              <a:buNone/>
            </a:pPr>
            <a:endParaRPr lang="en-US" dirty="0"/>
          </a:p>
        </p:txBody>
      </p:sp>
    </p:spTree>
    <p:extLst>
      <p:ext uri="{BB962C8B-B14F-4D97-AF65-F5344CB8AC3E}">
        <p14:creationId xmlns:p14="http://schemas.microsoft.com/office/powerpoint/2010/main" val="1904929109"/>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B83AA2-37D6-FDEA-22C6-E9D54C84C00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EFC6557-0237-72DB-7225-D83364594D5F}"/>
              </a:ext>
            </a:extLst>
          </p:cNvPr>
          <p:cNvSpPr>
            <a:spLocks noGrp="1"/>
          </p:cNvSpPr>
          <p:nvPr>
            <p:ph type="title"/>
          </p:nvPr>
        </p:nvSpPr>
        <p:spPr/>
        <p:txBody>
          <a:bodyPr>
            <a:normAutofit/>
          </a:bodyPr>
          <a:lstStyle/>
          <a:p>
            <a:pPr algn="ctr"/>
            <a:r>
              <a:rPr lang="en-US" sz="6000" dirty="0">
                <a:solidFill>
                  <a:schemeClr val="accent6">
                    <a:lumMod val="50000"/>
                  </a:schemeClr>
                </a:solidFill>
              </a:rPr>
              <a:t>Y </a:t>
            </a:r>
            <a:r>
              <a:rPr lang="en-US" sz="6000" dirty="0" err="1">
                <a:solidFill>
                  <a:schemeClr val="accent6">
                    <a:lumMod val="50000"/>
                  </a:schemeClr>
                </a:solidFill>
              </a:rPr>
              <a:t>Fendith</a:t>
            </a:r>
            <a:endParaRPr lang="en-US" sz="6000" dirty="0">
              <a:solidFill>
                <a:schemeClr val="accent6">
                  <a:lumMod val="50000"/>
                </a:schemeClr>
              </a:solidFill>
            </a:endParaRPr>
          </a:p>
        </p:txBody>
      </p:sp>
      <p:pic>
        <p:nvPicPr>
          <p:cNvPr id="4" name="Picture 3">
            <a:extLst>
              <a:ext uri="{FF2B5EF4-FFF2-40B4-BE49-F238E27FC236}">
                <a16:creationId xmlns:a16="http://schemas.microsoft.com/office/drawing/2014/main" id="{F36392CF-DF28-97E8-C088-2656A7EDD5BF}"/>
              </a:ext>
            </a:extLst>
          </p:cNvPr>
          <p:cNvPicPr>
            <a:picLocks noChangeAspect="1"/>
          </p:cNvPicPr>
          <p:nvPr/>
        </p:nvPicPr>
        <p:blipFill>
          <a:blip r:embed="rId2"/>
          <a:stretch>
            <a:fillRect/>
          </a:stretch>
        </p:blipFill>
        <p:spPr>
          <a:xfrm>
            <a:off x="10240652" y="5274129"/>
            <a:ext cx="1771733" cy="1506991"/>
          </a:xfrm>
          <a:prstGeom prst="rect">
            <a:avLst/>
          </a:prstGeom>
        </p:spPr>
      </p:pic>
      <p:sp>
        <p:nvSpPr>
          <p:cNvPr id="5" name="Content Placeholder 4">
            <a:extLst>
              <a:ext uri="{FF2B5EF4-FFF2-40B4-BE49-F238E27FC236}">
                <a16:creationId xmlns:a16="http://schemas.microsoft.com/office/drawing/2014/main" id="{EC19018E-D713-CBF8-ACBE-90FC81D5C690}"/>
              </a:ext>
            </a:extLst>
          </p:cNvPr>
          <p:cNvSpPr>
            <a:spLocks noGrp="1"/>
          </p:cNvSpPr>
          <p:nvPr>
            <p:ph idx="1"/>
          </p:nvPr>
        </p:nvSpPr>
        <p:spPr>
          <a:xfrm>
            <a:off x="838200" y="1825625"/>
            <a:ext cx="9669379" cy="4351338"/>
          </a:xfrm>
        </p:spPr>
        <p:txBody>
          <a:bodyPr>
            <a:noAutofit/>
          </a:bodyPr>
          <a:lstStyle/>
          <a:p>
            <a:pPr marL="0" indent="0">
              <a:lnSpc>
                <a:spcPct val="100000"/>
              </a:lnSpc>
              <a:buNone/>
            </a:pPr>
            <a:r>
              <a:rPr lang="cy-GB" sz="4000" b="1" dirty="0">
                <a:solidFill>
                  <a:schemeClr val="accent6">
                    <a:lumMod val="50000"/>
                  </a:schemeClr>
                </a:solidFill>
              </a:rPr>
              <a:t>Arweinydd 2</a:t>
            </a:r>
            <a:r>
              <a:rPr lang="cy-GB" sz="4000" dirty="0"/>
              <a:t>:</a:t>
            </a:r>
            <a:r>
              <a:rPr lang="cy-GB" sz="4000" b="1" dirty="0"/>
              <a:t> </a:t>
            </a:r>
            <a:r>
              <a:rPr lang="cy-GB" sz="4000" dirty="0"/>
              <a:t>Ac yn awr, gyda thi, Dduw, edrychwn ymlaen at y dyfodol, gan roi ein ffydd yn dy bresenoldeb drwy’r dyddiau cyfnewidiol. Gweddïwn, wrth i ni garu a gwasanaethu ein cymdogion, y bydd ein byd yn adleisio moliant ffydd. </a:t>
            </a:r>
            <a:endParaRPr lang="en-GB" sz="4000" dirty="0"/>
          </a:p>
          <a:p>
            <a:pPr marL="0" indent="0">
              <a:lnSpc>
                <a:spcPct val="100000"/>
              </a:lnSpc>
              <a:buNone/>
            </a:pPr>
            <a:r>
              <a:rPr lang="cy-GB" sz="3600" dirty="0"/>
              <a:t> </a:t>
            </a:r>
            <a:endParaRPr lang="en-GB" sz="3600" dirty="0"/>
          </a:p>
          <a:p>
            <a:pPr marL="0" indent="0">
              <a:buNone/>
            </a:pPr>
            <a:endParaRPr lang="en-US" dirty="0"/>
          </a:p>
        </p:txBody>
      </p:sp>
    </p:spTree>
    <p:extLst>
      <p:ext uri="{BB962C8B-B14F-4D97-AF65-F5344CB8AC3E}">
        <p14:creationId xmlns:p14="http://schemas.microsoft.com/office/powerpoint/2010/main" val="1739703753"/>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62A406-EF03-0F16-F812-10FF887E003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F0B4B39-FB51-9819-6348-D3AC755E2996}"/>
              </a:ext>
            </a:extLst>
          </p:cNvPr>
          <p:cNvSpPr>
            <a:spLocks noGrp="1"/>
          </p:cNvSpPr>
          <p:nvPr>
            <p:ph type="title"/>
          </p:nvPr>
        </p:nvSpPr>
        <p:spPr>
          <a:xfrm>
            <a:off x="838200" y="220746"/>
            <a:ext cx="10515600" cy="1325563"/>
          </a:xfrm>
        </p:spPr>
        <p:txBody>
          <a:bodyPr>
            <a:normAutofit/>
          </a:bodyPr>
          <a:lstStyle/>
          <a:p>
            <a:pPr algn="ctr"/>
            <a:r>
              <a:rPr lang="en-US" sz="6000" dirty="0">
                <a:solidFill>
                  <a:schemeClr val="accent6">
                    <a:lumMod val="50000"/>
                  </a:schemeClr>
                </a:solidFill>
              </a:rPr>
              <a:t>Y </a:t>
            </a:r>
            <a:r>
              <a:rPr lang="en-US" sz="6000" dirty="0" err="1">
                <a:solidFill>
                  <a:schemeClr val="accent6">
                    <a:lumMod val="50000"/>
                  </a:schemeClr>
                </a:solidFill>
              </a:rPr>
              <a:t>Fendith</a:t>
            </a:r>
            <a:endParaRPr lang="en-US" sz="6000" dirty="0">
              <a:solidFill>
                <a:schemeClr val="accent6">
                  <a:lumMod val="50000"/>
                </a:schemeClr>
              </a:solidFill>
            </a:endParaRPr>
          </a:p>
        </p:txBody>
      </p:sp>
      <p:pic>
        <p:nvPicPr>
          <p:cNvPr id="4" name="Picture 3">
            <a:extLst>
              <a:ext uri="{FF2B5EF4-FFF2-40B4-BE49-F238E27FC236}">
                <a16:creationId xmlns:a16="http://schemas.microsoft.com/office/drawing/2014/main" id="{AA359E24-0D9F-6F8E-80D6-08A54E7761B6}"/>
              </a:ext>
            </a:extLst>
          </p:cNvPr>
          <p:cNvPicPr>
            <a:picLocks noChangeAspect="1"/>
          </p:cNvPicPr>
          <p:nvPr/>
        </p:nvPicPr>
        <p:blipFill>
          <a:blip r:embed="rId2"/>
          <a:stretch>
            <a:fillRect/>
          </a:stretch>
        </p:blipFill>
        <p:spPr>
          <a:xfrm>
            <a:off x="10240652" y="5274129"/>
            <a:ext cx="1771733" cy="1506991"/>
          </a:xfrm>
          <a:prstGeom prst="rect">
            <a:avLst/>
          </a:prstGeom>
        </p:spPr>
      </p:pic>
      <p:sp>
        <p:nvSpPr>
          <p:cNvPr id="5" name="Content Placeholder 4">
            <a:extLst>
              <a:ext uri="{FF2B5EF4-FFF2-40B4-BE49-F238E27FC236}">
                <a16:creationId xmlns:a16="http://schemas.microsoft.com/office/drawing/2014/main" id="{B1D18EDE-BE75-CFF3-E027-EAEB85309C81}"/>
              </a:ext>
            </a:extLst>
          </p:cNvPr>
          <p:cNvSpPr>
            <a:spLocks noGrp="1"/>
          </p:cNvSpPr>
          <p:nvPr>
            <p:ph idx="1"/>
          </p:nvPr>
        </p:nvSpPr>
        <p:spPr>
          <a:xfrm>
            <a:off x="838200" y="1546308"/>
            <a:ext cx="10776284" cy="5090945"/>
          </a:xfrm>
        </p:spPr>
        <p:txBody>
          <a:bodyPr>
            <a:noAutofit/>
          </a:bodyPr>
          <a:lstStyle/>
          <a:p>
            <a:pPr marL="0" indent="0">
              <a:lnSpc>
                <a:spcPct val="100000"/>
              </a:lnSpc>
              <a:buNone/>
            </a:pPr>
            <a:r>
              <a:rPr lang="cy-GB" sz="4000" b="1" dirty="0">
                <a:solidFill>
                  <a:schemeClr val="accent6">
                    <a:lumMod val="50000"/>
                  </a:schemeClr>
                </a:solidFill>
              </a:rPr>
              <a:t>Pob Arweinydd, y pedair merch, Storïwr, Darllenydd</a:t>
            </a:r>
            <a:r>
              <a:rPr lang="cy-GB" sz="4000" dirty="0"/>
              <a:t>:</a:t>
            </a:r>
            <a:endParaRPr lang="en-GB" sz="4000" dirty="0"/>
          </a:p>
          <a:p>
            <a:pPr marL="0" indent="0">
              <a:lnSpc>
                <a:spcPct val="100000"/>
              </a:lnSpc>
              <a:buNone/>
            </a:pPr>
            <a:r>
              <a:rPr lang="cy-GB" sz="4000" dirty="0"/>
              <a:t>Boed i ni ymadael gyda nerth Crist.</a:t>
            </a:r>
          </a:p>
          <a:p>
            <a:pPr marL="0" indent="0">
              <a:lnSpc>
                <a:spcPct val="100000"/>
              </a:lnSpc>
              <a:buNone/>
            </a:pPr>
            <a:endParaRPr lang="en-GB" sz="2400" dirty="0"/>
          </a:p>
          <a:p>
            <a:pPr marL="0" indent="0">
              <a:lnSpc>
                <a:spcPct val="100000"/>
              </a:lnSpc>
              <a:buNone/>
            </a:pPr>
            <a:r>
              <a:rPr lang="cy-GB" sz="4000" b="1" dirty="0">
                <a:solidFill>
                  <a:schemeClr val="accent6">
                    <a:lumMod val="50000"/>
                  </a:schemeClr>
                </a:solidFill>
              </a:rPr>
              <a:t>Pawb</a:t>
            </a:r>
            <a:r>
              <a:rPr lang="cy-GB" sz="4000" dirty="0"/>
              <a:t>:</a:t>
            </a:r>
            <a:r>
              <a:rPr lang="cy-GB" sz="4000" b="1" dirty="0"/>
              <a:t> 	</a:t>
            </a:r>
          </a:p>
          <a:p>
            <a:pPr marL="0" indent="0">
              <a:lnSpc>
                <a:spcPct val="100000"/>
              </a:lnSpc>
              <a:buNone/>
            </a:pPr>
            <a:r>
              <a:rPr lang="cy-GB" sz="4000" b="1" dirty="0"/>
              <a:t>Awn mewn ffydd, gobaith a chariad,</a:t>
            </a:r>
            <a:br>
              <a:rPr lang="cy-GB" sz="4000" b="1" dirty="0"/>
            </a:br>
            <a:r>
              <a:rPr lang="cy-GB" sz="4000" b="1" dirty="0"/>
              <a:t>i adlewyrchu dy oleuni di yn y byd.</a:t>
            </a:r>
            <a:r>
              <a:rPr lang="en-GB" sz="4000" dirty="0"/>
              <a:t> </a:t>
            </a:r>
            <a:r>
              <a:rPr lang="cy-GB" sz="4000" b="1" dirty="0"/>
              <a:t>Amen.</a:t>
            </a:r>
            <a:endParaRPr lang="en-GB" sz="4000" dirty="0"/>
          </a:p>
          <a:p>
            <a:pPr marL="0" indent="0">
              <a:buNone/>
            </a:pPr>
            <a:endParaRPr lang="en-US" dirty="0"/>
          </a:p>
        </p:txBody>
      </p:sp>
    </p:spTree>
    <p:extLst>
      <p:ext uri="{BB962C8B-B14F-4D97-AF65-F5344CB8AC3E}">
        <p14:creationId xmlns:p14="http://schemas.microsoft.com/office/powerpoint/2010/main" val="2929362686"/>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a:extLst>
              <a:ext uri="{FF2B5EF4-FFF2-40B4-BE49-F238E27FC236}">
                <a16:creationId xmlns:a16="http://schemas.microsoft.com/office/drawing/2014/main" id="{AA2A88D4-B541-8417-D721-8E861A71F49E}"/>
              </a:ext>
            </a:extLst>
          </p:cNvPr>
          <p:cNvPicPr>
            <a:picLocks noGrp="1" noChangeAspect="1"/>
          </p:cNvPicPr>
          <p:nvPr>
            <p:ph idx="1"/>
          </p:nvPr>
        </p:nvPicPr>
        <p:blipFill>
          <a:blip r:embed="rId2"/>
          <a:stretch>
            <a:fillRect/>
          </a:stretch>
        </p:blipFill>
        <p:spPr>
          <a:xfrm>
            <a:off x="1475102" y="304800"/>
            <a:ext cx="3673046" cy="3124200"/>
          </a:xfrm>
          <a:prstGeom prst="rect">
            <a:avLst/>
          </a:prstGeom>
        </p:spPr>
      </p:pic>
      <p:pic>
        <p:nvPicPr>
          <p:cNvPr id="5" name="Picture 4">
            <a:extLst>
              <a:ext uri="{FF2B5EF4-FFF2-40B4-BE49-F238E27FC236}">
                <a16:creationId xmlns:a16="http://schemas.microsoft.com/office/drawing/2014/main" id="{00EFF1E9-D1CE-0801-0C3C-4E9DFEB7C1B5}"/>
              </a:ext>
            </a:extLst>
          </p:cNvPr>
          <p:cNvPicPr>
            <a:picLocks noChangeAspect="1"/>
          </p:cNvPicPr>
          <p:nvPr/>
        </p:nvPicPr>
        <p:blipFill>
          <a:blip r:embed="rId3"/>
          <a:stretch>
            <a:fillRect/>
          </a:stretch>
        </p:blipFill>
        <p:spPr>
          <a:xfrm>
            <a:off x="6769768" y="-1"/>
            <a:ext cx="5422232" cy="6971441"/>
          </a:xfrm>
          <a:prstGeom prst="rect">
            <a:avLst/>
          </a:prstGeom>
        </p:spPr>
      </p:pic>
      <p:sp>
        <p:nvSpPr>
          <p:cNvPr id="6" name="TextBox 5">
            <a:extLst>
              <a:ext uri="{FF2B5EF4-FFF2-40B4-BE49-F238E27FC236}">
                <a16:creationId xmlns:a16="http://schemas.microsoft.com/office/drawing/2014/main" id="{9F30A2F2-6D77-376E-4FE1-6794F85ACA94}"/>
              </a:ext>
            </a:extLst>
          </p:cNvPr>
          <p:cNvSpPr txBox="1"/>
          <p:nvPr/>
        </p:nvSpPr>
        <p:spPr>
          <a:xfrm>
            <a:off x="1042737" y="3590250"/>
            <a:ext cx="4812632" cy="2554545"/>
          </a:xfrm>
          <a:prstGeom prst="rect">
            <a:avLst/>
          </a:prstGeom>
          <a:noFill/>
        </p:spPr>
        <p:txBody>
          <a:bodyPr wrap="square" rtlCol="0">
            <a:spAutoFit/>
          </a:bodyPr>
          <a:lstStyle/>
          <a:p>
            <a:pPr algn="ctr"/>
            <a:r>
              <a:rPr lang="en-US" sz="4000" dirty="0" err="1"/>
              <a:t>Paratowyd</a:t>
            </a:r>
            <a:r>
              <a:rPr lang="en-US" sz="4000" dirty="0"/>
              <a:t> y </a:t>
            </a:r>
            <a:r>
              <a:rPr lang="en-US" sz="4000" dirty="0" err="1"/>
              <a:t>gwasanaeth</a:t>
            </a:r>
            <a:r>
              <a:rPr lang="en-US" sz="4000" dirty="0"/>
              <a:t> </a:t>
            </a:r>
            <a:r>
              <a:rPr lang="en-US" sz="4000" dirty="0" err="1"/>
              <a:t>gan</a:t>
            </a:r>
            <a:r>
              <a:rPr lang="en-US" sz="4000" dirty="0"/>
              <a:t> </a:t>
            </a:r>
            <a:r>
              <a:rPr lang="en-US" sz="4000" dirty="0" err="1"/>
              <a:t>ferched</a:t>
            </a:r>
            <a:r>
              <a:rPr lang="en-US" sz="4000" dirty="0"/>
              <a:t> </a:t>
            </a:r>
            <a:r>
              <a:rPr lang="en-US" sz="4000" dirty="0" err="1"/>
              <a:t>Cristnogol</a:t>
            </a:r>
            <a:r>
              <a:rPr lang="en-US" sz="4000" dirty="0"/>
              <a:t> </a:t>
            </a:r>
            <a:br>
              <a:rPr lang="en-US" sz="4000" dirty="0"/>
            </a:br>
            <a:r>
              <a:rPr lang="en-US" sz="4000" dirty="0"/>
              <a:t>o Nigeria</a:t>
            </a:r>
          </a:p>
        </p:txBody>
      </p:sp>
    </p:spTree>
    <p:extLst>
      <p:ext uri="{BB962C8B-B14F-4D97-AF65-F5344CB8AC3E}">
        <p14:creationId xmlns:p14="http://schemas.microsoft.com/office/powerpoint/2010/main" val="3061136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736F15-4080-0029-B9D2-B80D41989B5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1F184FC-0C4C-8F98-0DDD-5A4E89B70B95}"/>
              </a:ext>
            </a:extLst>
          </p:cNvPr>
          <p:cNvSpPr>
            <a:spLocks noGrp="1"/>
          </p:cNvSpPr>
          <p:nvPr>
            <p:ph idx="1"/>
          </p:nvPr>
        </p:nvSpPr>
        <p:spPr>
          <a:xfrm>
            <a:off x="774032" y="681037"/>
            <a:ext cx="8954788" cy="5032376"/>
          </a:xfrm>
        </p:spPr>
        <p:txBody>
          <a:bodyPr>
            <a:normAutofit/>
          </a:bodyPr>
          <a:lstStyle/>
          <a:p>
            <a:pPr marL="0" indent="0">
              <a:lnSpc>
                <a:spcPct val="100000"/>
              </a:lnSpc>
              <a:spcBef>
                <a:spcPts val="0"/>
              </a:spcBef>
              <a:buNone/>
            </a:pPr>
            <a:r>
              <a:rPr lang="cy-GB" sz="4000" dirty="0"/>
              <a:t>Dyro dy gariad i’n clymu,</a:t>
            </a:r>
            <a:br>
              <a:rPr lang="cy-GB" sz="4000" dirty="0"/>
            </a:br>
            <a:r>
              <a:rPr lang="cy-GB" sz="4000" dirty="0"/>
              <a:t>dy gariad fyddo’n ein plith; </a:t>
            </a:r>
            <a:br>
              <a:rPr lang="cy-GB" sz="4000" dirty="0"/>
            </a:br>
            <a:r>
              <a:rPr lang="cy-GB" sz="4000" dirty="0"/>
              <a:t>dyro dy gariad i Gymru,</a:t>
            </a:r>
            <a:br>
              <a:rPr lang="cy-GB" sz="4000" dirty="0"/>
            </a:br>
            <a:r>
              <a:rPr lang="cy-GB" sz="4000" dirty="0"/>
              <a:t>bendithion gwasgar fel gwlith: </a:t>
            </a:r>
            <a:br>
              <a:rPr lang="cy-GB" sz="4000" dirty="0"/>
            </a:br>
            <a:r>
              <a:rPr lang="cy-GB" sz="4000" dirty="0"/>
              <a:t>dysg inni ddeall o’r newydd</a:t>
            </a:r>
            <a:br>
              <a:rPr lang="cy-GB" sz="4000" dirty="0"/>
            </a:br>
            <a:r>
              <a:rPr lang="cy-GB" sz="4000" dirty="0"/>
              <a:t>holl ystyr cariad at frawd; </a:t>
            </a:r>
            <a:br>
              <a:rPr lang="cy-GB" sz="4000" dirty="0"/>
            </a:br>
            <a:r>
              <a:rPr lang="cy-GB" sz="4000" dirty="0"/>
              <a:t>dyro dy gariad i’n clymu,</a:t>
            </a:r>
            <a:br>
              <a:rPr lang="cy-GB" sz="4000" dirty="0"/>
            </a:br>
            <a:r>
              <a:rPr lang="cy-GB" sz="4000" dirty="0"/>
              <a:t>	dy gariad di.</a:t>
            </a:r>
            <a:endParaRPr lang="en-GB" sz="4000" dirty="0"/>
          </a:p>
          <a:p>
            <a:endParaRPr lang="en-US" dirty="0"/>
          </a:p>
        </p:txBody>
      </p:sp>
      <p:pic>
        <p:nvPicPr>
          <p:cNvPr id="4" name="Picture 3">
            <a:extLst>
              <a:ext uri="{FF2B5EF4-FFF2-40B4-BE49-F238E27FC236}">
                <a16:creationId xmlns:a16="http://schemas.microsoft.com/office/drawing/2014/main" id="{22D7CF96-9805-36B1-B9B3-6E7023CF815E}"/>
              </a:ext>
            </a:extLst>
          </p:cNvPr>
          <p:cNvPicPr>
            <a:picLocks noChangeAspect="1"/>
          </p:cNvPicPr>
          <p:nvPr/>
        </p:nvPicPr>
        <p:blipFill>
          <a:blip r:embed="rId2"/>
          <a:stretch>
            <a:fillRect/>
          </a:stretch>
        </p:blipFill>
        <p:spPr>
          <a:xfrm>
            <a:off x="9584441" y="4297363"/>
            <a:ext cx="2209800" cy="1879600"/>
          </a:xfrm>
          <a:prstGeom prst="rect">
            <a:avLst/>
          </a:prstGeom>
        </p:spPr>
      </p:pic>
    </p:spTree>
    <p:extLst>
      <p:ext uri="{BB962C8B-B14F-4D97-AF65-F5344CB8AC3E}">
        <p14:creationId xmlns:p14="http://schemas.microsoft.com/office/powerpoint/2010/main" val="24284788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CBA0A5-63E2-3469-B277-02B58A7AF4F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37EF949-30B8-B7BC-D646-82BC61C172EC}"/>
              </a:ext>
            </a:extLst>
          </p:cNvPr>
          <p:cNvSpPr>
            <a:spLocks noGrp="1"/>
          </p:cNvSpPr>
          <p:nvPr>
            <p:ph idx="1"/>
          </p:nvPr>
        </p:nvSpPr>
        <p:spPr>
          <a:xfrm>
            <a:off x="868279" y="681037"/>
            <a:ext cx="10712116" cy="5433787"/>
          </a:xfrm>
        </p:spPr>
        <p:txBody>
          <a:bodyPr/>
          <a:lstStyle/>
          <a:p>
            <a:pPr marL="0" indent="0">
              <a:lnSpc>
                <a:spcPct val="100000"/>
              </a:lnSpc>
              <a:spcBef>
                <a:spcPts val="0"/>
              </a:spcBef>
              <a:buNone/>
            </a:pPr>
            <a:r>
              <a:rPr lang="cy-GB" sz="4000" dirty="0"/>
              <a:t>Mewn byd o newyn a thristwch</a:t>
            </a:r>
            <a:br>
              <a:rPr lang="cy-GB" sz="4000" dirty="0"/>
            </a:br>
            <a:r>
              <a:rPr lang="cy-GB" sz="4000" dirty="0"/>
              <a:t>dysg i ni rannu pob rhodd, </a:t>
            </a:r>
            <a:br>
              <a:rPr lang="cy-GB" sz="4000" dirty="0"/>
            </a:br>
            <a:r>
              <a:rPr lang="cy-GB" sz="4000" dirty="0"/>
              <a:t>mawr yw dy gariad di atom,</a:t>
            </a:r>
            <a:br>
              <a:rPr lang="cy-GB" sz="4000" dirty="0"/>
            </a:br>
            <a:r>
              <a:rPr lang="cy-GB" sz="4000" dirty="0"/>
              <a:t>dysg i ni garu’r un modd: </a:t>
            </a:r>
            <a:br>
              <a:rPr lang="cy-GB" sz="4000" dirty="0"/>
            </a:br>
            <a:r>
              <a:rPr lang="cy-GB" sz="4000" dirty="0"/>
              <a:t>dysg inni ddeall o’r newydd</a:t>
            </a:r>
            <a:br>
              <a:rPr lang="cy-GB" sz="4000" dirty="0"/>
            </a:br>
            <a:r>
              <a:rPr lang="cy-GB" sz="4000" dirty="0"/>
              <a:t>holl ystyr cariad at frawd; </a:t>
            </a:r>
            <a:br>
              <a:rPr lang="cy-GB" sz="4000" dirty="0"/>
            </a:br>
            <a:r>
              <a:rPr lang="cy-GB" sz="4000" dirty="0"/>
              <a:t>dyro dy gariad i’n clymu,</a:t>
            </a:r>
            <a:br>
              <a:rPr lang="cy-GB" sz="4000" dirty="0"/>
            </a:br>
            <a:r>
              <a:rPr lang="cy-GB" sz="4000" dirty="0"/>
              <a:t>	dy gariad di.</a:t>
            </a:r>
            <a:endParaRPr lang="en-GB" sz="4000" dirty="0"/>
          </a:p>
          <a:p>
            <a:pPr marL="0" indent="0">
              <a:buNone/>
            </a:pPr>
            <a:endParaRPr lang="en-US" dirty="0"/>
          </a:p>
        </p:txBody>
      </p:sp>
      <p:pic>
        <p:nvPicPr>
          <p:cNvPr id="4" name="Picture 3">
            <a:extLst>
              <a:ext uri="{FF2B5EF4-FFF2-40B4-BE49-F238E27FC236}">
                <a16:creationId xmlns:a16="http://schemas.microsoft.com/office/drawing/2014/main" id="{CC962973-461D-369C-5F77-3CEFB7AB8E05}"/>
              </a:ext>
            </a:extLst>
          </p:cNvPr>
          <p:cNvPicPr>
            <a:picLocks noChangeAspect="1"/>
          </p:cNvPicPr>
          <p:nvPr/>
        </p:nvPicPr>
        <p:blipFill>
          <a:blip r:embed="rId2"/>
          <a:stretch>
            <a:fillRect/>
          </a:stretch>
        </p:blipFill>
        <p:spPr>
          <a:xfrm>
            <a:off x="9584441" y="4297363"/>
            <a:ext cx="2209800" cy="1879600"/>
          </a:xfrm>
          <a:prstGeom prst="rect">
            <a:avLst/>
          </a:prstGeom>
        </p:spPr>
      </p:pic>
    </p:spTree>
    <p:extLst>
      <p:ext uri="{BB962C8B-B14F-4D97-AF65-F5344CB8AC3E}">
        <p14:creationId xmlns:p14="http://schemas.microsoft.com/office/powerpoint/2010/main" val="14576630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9035</TotalTime>
  <Words>3148</Words>
  <Application>Microsoft Macintosh PowerPoint</Application>
  <PresentationFormat>Widescreen</PresentationFormat>
  <Paragraphs>247</Paragraphs>
  <Slides>73</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73</vt:i4>
      </vt:variant>
    </vt:vector>
  </HeadingPairs>
  <TitlesOfParts>
    <vt:vector size="77" baseType="lpstr">
      <vt:lpstr>Aptos</vt:lpstr>
      <vt:lpstr>Aptos Display</vt:lpstr>
      <vt:lpstr>Arial</vt:lpstr>
      <vt:lpstr>Office Theme</vt:lpstr>
      <vt:lpstr>Dydd Gweddi’r Byd</vt:lpstr>
      <vt:lpstr>Cyflwyniad</vt:lpstr>
      <vt:lpstr>Mawl o Groeso</vt:lpstr>
      <vt:lpstr>PowerPoint Presentation</vt:lpstr>
      <vt:lpstr>PowerPoint Presentation</vt:lpstr>
      <vt:lpstr>PowerPoint Presentation</vt:lpstr>
      <vt:lpstr>Cân Agoriadol – ‘Dyro dy gariad ...’</vt:lpstr>
      <vt:lpstr>PowerPoint Presentation</vt:lpstr>
      <vt:lpstr>PowerPoint Presentation</vt:lpstr>
      <vt:lpstr>PowerPoint Presentation</vt:lpstr>
      <vt:lpstr>Geiriau o Groeso</vt:lpstr>
      <vt:lpstr>Cân Agoriadol</vt:lpstr>
      <vt:lpstr>Gweddi Agoriadol</vt:lpstr>
      <vt:lpstr>PowerPoint Presentation</vt:lpstr>
      <vt:lpstr>PowerPoint Presentation</vt:lpstr>
      <vt:lpstr>Darlleniad o’r Beibl – Mathew 11:28–30</vt:lpstr>
      <vt:lpstr>Gwahoddiad</vt:lpstr>
      <vt:lpstr>PowerPoint Presentation</vt:lpstr>
      <vt:lpstr>PowerPoint Presentation</vt:lpstr>
      <vt:lpstr>Stori Chioma:  Baich ansicrwydd</vt:lpstr>
      <vt:lpstr>Gweddïau</vt:lpstr>
      <vt:lpstr>PowerPoint Presentation</vt:lpstr>
      <vt:lpstr>PowerPoint Presentation</vt:lpstr>
      <vt:lpstr>PowerPoint Presentation</vt:lpstr>
      <vt:lpstr>PowerPoint Presentation</vt:lpstr>
      <vt:lpstr>Cân Thema: ‘Dewch Ataf Fi’</vt:lpstr>
      <vt:lpstr>PowerPoint Presentation</vt:lpstr>
      <vt:lpstr>Stori Beatrice:  Baich bod ar Gyrion Cymdeithas</vt:lpstr>
      <vt:lpstr>Gweddïau</vt:lpstr>
      <vt:lpstr>PowerPoint Presentation</vt:lpstr>
      <vt:lpstr>PowerPoint Presentation</vt:lpstr>
      <vt:lpstr>PowerPoint Presentation</vt:lpstr>
      <vt:lpstr>PowerPoint Presentation</vt:lpstr>
      <vt:lpstr>PowerPoint Presentation</vt:lpstr>
      <vt:lpstr>Emyn: ‘O’r fath gyfaill ydyw’r Iesu’</vt:lpstr>
      <vt:lpstr>PowerPoint Presentation</vt:lpstr>
      <vt:lpstr>PowerPoint Presentation</vt:lpstr>
      <vt:lpstr>PowerPoint Presentation</vt:lpstr>
      <vt:lpstr>Stori Jato:  Baich Erledigaeth Grefyddol</vt:lpstr>
      <vt:lpstr>Gweddïau</vt:lpstr>
      <vt:lpstr>PowerPoint Presentation</vt:lpstr>
      <vt:lpstr>PowerPoint Presentation</vt:lpstr>
      <vt:lpstr>PowerPoint Presentation</vt:lpstr>
      <vt:lpstr>PowerPoint Presentation</vt:lpstr>
      <vt:lpstr>PowerPoint Presentation</vt:lpstr>
      <vt:lpstr>Emyn: ‘Brwydra bob dydd’</vt:lpstr>
      <vt:lpstr>PowerPoint Presentation</vt:lpstr>
      <vt:lpstr>PowerPoint Presentation</vt:lpstr>
      <vt:lpstr>Stori Blessing:  Baich Tlodi ac Anobaith</vt:lpstr>
      <vt:lpstr>Gweddïau</vt:lpstr>
      <vt:lpstr>PowerPoint Presentation</vt:lpstr>
      <vt:lpstr>PowerPoint Presentation</vt:lpstr>
      <vt:lpstr>PowerPoint Presentation</vt:lpstr>
      <vt:lpstr>PowerPoint Presentation</vt:lpstr>
      <vt:lpstr>PowerPoint Presentation</vt:lpstr>
      <vt:lpstr>Casgliad  i gefnogi gweinidogaeth  Dydd Gweddi’r Byd  </vt:lpstr>
      <vt:lpstr>Emyn ‘Yn gymaint iti gofio ...’</vt:lpstr>
      <vt:lpstr>PowerPoint Presentation</vt:lpstr>
      <vt:lpstr>PowerPoint Presentation</vt:lpstr>
      <vt:lpstr>PowerPoint Presentation</vt:lpstr>
      <vt:lpstr>Galwad i Weithredu</vt:lpstr>
      <vt:lpstr>PowerPoint Presentation</vt:lpstr>
      <vt:lpstr>PowerPoint Presentation</vt:lpstr>
      <vt:lpstr>PowerPoint Presentation</vt:lpstr>
      <vt:lpstr>PowerPoint Presentation</vt:lpstr>
      <vt:lpstr>PowerPoint Presentation</vt:lpstr>
      <vt:lpstr>Emyn i Gloi: ‘Y dydd a roddaist’</vt:lpstr>
      <vt:lpstr>PowerPoint Presentation</vt:lpstr>
      <vt:lpstr>PowerPoint Presentation</vt:lpstr>
      <vt:lpstr>PowerPoint Presentation</vt:lpstr>
      <vt:lpstr>Y Fendith</vt:lpstr>
      <vt:lpstr>Y Fendith</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Dydd Gweddi’r Byd</dc:title>
  <dc:creator>Marian Hughes</dc:creator>
  <cp:lastModifiedBy>Beti Wyn James</cp:lastModifiedBy>
  <cp:revision>113</cp:revision>
  <dcterms:created xsi:type="dcterms:W3CDTF">2025-09-29T09:06:41Z</dcterms:created>
  <dcterms:modified xsi:type="dcterms:W3CDTF">2026-01-30T12:41:10Z</dcterms:modified>
</cp:coreProperties>
</file>